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533" r:id="rId2"/>
    <p:sldId id="279" r:id="rId3"/>
    <p:sldId id="417" r:id="rId4"/>
    <p:sldId id="553" r:id="rId5"/>
    <p:sldId id="552" r:id="rId6"/>
    <p:sldId id="419" r:id="rId7"/>
    <p:sldId id="430" r:id="rId8"/>
    <p:sldId id="420" r:id="rId9"/>
    <p:sldId id="421" r:id="rId10"/>
    <p:sldId id="422" r:id="rId11"/>
    <p:sldId id="554" r:id="rId12"/>
    <p:sldId id="555" r:id="rId13"/>
    <p:sldId id="556" r:id="rId14"/>
    <p:sldId id="557" r:id="rId15"/>
    <p:sldId id="558" r:id="rId16"/>
    <p:sldId id="559"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164"/>
    <a:srgbClr val="B3290D"/>
    <a:srgbClr val="FFCCCC"/>
    <a:srgbClr val="FFCCFF"/>
    <a:srgbClr val="FFFFFF"/>
    <a:srgbClr val="CC3300"/>
    <a:srgbClr val="B92D14"/>
    <a:srgbClr val="CC9900"/>
    <a:srgbClr val="040E08"/>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5596" autoAdjust="0"/>
  </p:normalViewPr>
  <p:slideViewPr>
    <p:cSldViewPr>
      <p:cViewPr varScale="1">
        <p:scale>
          <a:sx n="92" d="100"/>
          <a:sy n="92" d="100"/>
        </p:scale>
        <p:origin x="750" y="78"/>
      </p:cViewPr>
      <p:guideLst>
        <p:guide orient="horz" pos="2160"/>
        <p:guide pos="2880"/>
      </p:guideLst>
    </p:cSldViewPr>
  </p:slideViewPr>
  <p:outlineViewPr>
    <p:cViewPr>
      <p:scale>
        <a:sx n="33" d="100"/>
        <a:sy n="33" d="100"/>
      </p:scale>
      <p:origin x="18" y="9858"/>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8437EE8-A96A-4FAC-B5AE-88B46F919529}" type="slidenum">
              <a:rPr lang="en-US" altLang="en-US"/>
              <a:pPr/>
              <a:t>‹#›</a:t>
            </a:fld>
            <a:endParaRPr lang="en-US" altLang="en-US"/>
          </a:p>
        </p:txBody>
      </p:sp>
    </p:spTree>
    <p:extLst>
      <p:ext uri="{BB962C8B-B14F-4D97-AF65-F5344CB8AC3E}">
        <p14:creationId xmlns:p14="http://schemas.microsoft.com/office/powerpoint/2010/main" val="24258668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3DE3F6-3831-4B88-B9D2-EAE22975025B}" type="slidenum">
              <a:rPr lang="en-US" altLang="en-US"/>
              <a:pPr/>
              <a:t>2</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1859062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1745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549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368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8137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3655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64568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6458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1183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958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87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534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5104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72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2442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100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432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2023/10/23</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469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2023/10/23</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3766647"/>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6F822F8-BE6D-7528-C468-28368C877ED0}"/>
              </a:ext>
            </a:extLst>
          </p:cNvPr>
          <p:cNvSpPr txBox="1"/>
          <p:nvPr/>
        </p:nvSpPr>
        <p:spPr>
          <a:xfrm>
            <a:off x="1905000" y="1143000"/>
            <a:ext cx="4817853" cy="5401479"/>
          </a:xfrm>
          <a:prstGeom prst="rect">
            <a:avLst/>
          </a:prstGeom>
          <a:noFill/>
        </p:spPr>
        <p:txBody>
          <a:bodyPr wrap="square">
            <a:spAutoFit/>
          </a:bodyPr>
          <a:lstStyle/>
          <a:p>
            <a:pPr algn="ctr" rtl="1" eaLnBrk="1" hangingPunct="1">
              <a:lnSpc>
                <a:spcPct val="150000"/>
              </a:lnSpc>
              <a:buFontTx/>
              <a:buNone/>
            </a:pPr>
            <a:r>
              <a:rPr lang="fa-IR" altLang="en-US" sz="2400" dirty="0">
                <a:solidFill>
                  <a:schemeClr val="bg2">
                    <a:lumMod val="50000"/>
                  </a:schemeClr>
                </a:solidFill>
                <a:cs typeface="B Titr" panose="00000700000000000000" pitchFamily="2" charset="-78"/>
              </a:rPr>
              <a:t>عنوان کارگاه:</a:t>
            </a:r>
          </a:p>
          <a:p>
            <a:pPr algn="ctr" eaLnBrk="1" hangingPunct="1">
              <a:lnSpc>
                <a:spcPct val="150000"/>
              </a:lnSpc>
              <a:buFontTx/>
              <a:buNone/>
            </a:pPr>
            <a:r>
              <a:rPr lang="fa-IR" altLang="en-US" sz="2400" dirty="0">
                <a:solidFill>
                  <a:srgbClr val="C00000"/>
                </a:solidFill>
                <a:cs typeface="B Titr" panose="00000700000000000000" pitchFamily="2" charset="-78"/>
              </a:rPr>
              <a:t>مدیریت بحران در کتابخانه</a:t>
            </a:r>
          </a:p>
          <a:p>
            <a:pPr algn="ctr" eaLnBrk="1" hangingPunct="1">
              <a:lnSpc>
                <a:spcPct val="150000"/>
              </a:lnSpc>
              <a:buFontTx/>
              <a:buNone/>
            </a:pPr>
            <a:endParaRPr lang="fa-IR" altLang="en-US" dirty="0">
              <a:solidFill>
                <a:schemeClr val="bg2">
                  <a:lumMod val="50000"/>
                </a:schemeClr>
              </a:solidFill>
              <a:cs typeface="B Titr" panose="00000700000000000000" pitchFamily="2" charset="-78"/>
            </a:endParaRPr>
          </a:p>
          <a:p>
            <a:pPr algn="ctr" eaLnBrk="1" hangingPunct="1">
              <a:lnSpc>
                <a:spcPct val="150000"/>
              </a:lnSpc>
              <a:buFontTx/>
              <a:buNone/>
            </a:pPr>
            <a:r>
              <a:rPr lang="fa-IR" altLang="en-US" dirty="0">
                <a:solidFill>
                  <a:schemeClr val="bg2">
                    <a:lumMod val="50000"/>
                  </a:schemeClr>
                </a:solidFill>
                <a:cs typeface="B Titr" panose="00000700000000000000" pitchFamily="2" charset="-78"/>
              </a:rPr>
              <a:t>مدرس : </a:t>
            </a:r>
          </a:p>
          <a:p>
            <a:pPr algn="ctr" eaLnBrk="1" hangingPunct="1">
              <a:buFontTx/>
              <a:buNone/>
            </a:pPr>
            <a:r>
              <a:rPr lang="fa-IR" altLang="en-US" dirty="0">
                <a:solidFill>
                  <a:schemeClr val="bg2">
                    <a:lumMod val="50000"/>
                  </a:schemeClr>
                </a:solidFill>
                <a:cs typeface="B Titr" panose="00000700000000000000" pitchFamily="2" charset="-78"/>
              </a:rPr>
              <a:t>دکتر پوریا هدایتی</a:t>
            </a:r>
          </a:p>
          <a:p>
            <a:pPr algn="ctr" eaLnBrk="1" hangingPunct="1">
              <a:buFontTx/>
              <a:buNone/>
            </a:pPr>
            <a:r>
              <a:rPr lang="fa-IR" b="0" i="0" dirty="0">
                <a:solidFill>
                  <a:srgbClr val="666666"/>
                </a:solidFill>
                <a:effectLst/>
                <a:latin typeface="BYekan"/>
              </a:rPr>
              <a:t> (</a:t>
            </a:r>
            <a:r>
              <a:rPr lang="fa-IR" sz="1200" b="0" i="0" dirty="0">
                <a:solidFill>
                  <a:schemeClr val="bg2">
                    <a:lumMod val="50000"/>
                  </a:schemeClr>
                </a:solidFill>
                <a:effectLst/>
                <a:latin typeface="BYekan"/>
              </a:rPr>
              <a:t>دکترای مدیریت خدمات بهداشتی درمانی)</a:t>
            </a:r>
          </a:p>
          <a:p>
            <a:pPr algn="ctr" eaLnBrk="1" hangingPunct="1">
              <a:buFontTx/>
              <a:buNone/>
            </a:pPr>
            <a:endParaRPr lang="fa-IR" altLang="en-US" sz="1200" dirty="0">
              <a:solidFill>
                <a:schemeClr val="bg2">
                  <a:lumMod val="50000"/>
                </a:schemeClr>
              </a:solidFill>
              <a:latin typeface="BYekan"/>
              <a:cs typeface="B Titr" panose="00000700000000000000" pitchFamily="2" charset="-78"/>
            </a:endParaRPr>
          </a:p>
          <a:p>
            <a:pPr algn="ctr" eaLnBrk="1" hangingPunct="1">
              <a:buFontTx/>
              <a:buNone/>
            </a:pPr>
            <a:endParaRPr lang="fa-IR" altLang="en-US" sz="1200" dirty="0">
              <a:solidFill>
                <a:schemeClr val="bg2">
                  <a:lumMod val="50000"/>
                </a:schemeClr>
              </a:solidFill>
              <a:latin typeface="BYekan"/>
              <a:cs typeface="B Titr" panose="00000700000000000000" pitchFamily="2" charset="-78"/>
            </a:endParaRPr>
          </a:p>
          <a:p>
            <a:pPr algn="ctr" eaLnBrk="1" hangingPunct="1">
              <a:buFontTx/>
              <a:buNone/>
            </a:pPr>
            <a:r>
              <a:rPr lang="fa-IR" altLang="en-US" dirty="0">
                <a:solidFill>
                  <a:schemeClr val="bg2">
                    <a:lumMod val="50000"/>
                  </a:schemeClr>
                </a:solidFill>
                <a:latin typeface="BYekan"/>
                <a:cs typeface="B Titr" panose="00000700000000000000" pitchFamily="2" charset="-78"/>
              </a:rPr>
              <a:t>بهمن 1401</a:t>
            </a:r>
            <a:endParaRPr lang="fa-IR" altLang="en-US" dirty="0">
              <a:solidFill>
                <a:schemeClr val="bg2">
                  <a:lumMod val="50000"/>
                </a:schemeClr>
              </a:solidFill>
              <a:cs typeface="B Titr" panose="00000700000000000000" pitchFamily="2" charset="-78"/>
            </a:endParaRPr>
          </a:p>
          <a:p>
            <a:pPr algn="ctr" eaLnBrk="1" hangingPunct="1">
              <a:lnSpc>
                <a:spcPct val="150000"/>
              </a:lnSpc>
              <a:buFontTx/>
              <a:buNone/>
            </a:pPr>
            <a:endParaRPr lang="fa-IR" altLang="en-US" dirty="0">
              <a:solidFill>
                <a:schemeClr val="bg2">
                  <a:lumMod val="50000"/>
                </a:schemeClr>
              </a:solidFill>
              <a:cs typeface="B Titr" panose="00000700000000000000" pitchFamily="2" charset="-78"/>
            </a:endParaRPr>
          </a:p>
          <a:p>
            <a:pPr algn="ctr" eaLnBrk="1" hangingPunct="1">
              <a:lnSpc>
                <a:spcPct val="150000"/>
              </a:lnSpc>
              <a:buFontTx/>
              <a:buNone/>
            </a:pPr>
            <a:endParaRPr lang="fa-IR" altLang="en-US" dirty="0">
              <a:solidFill>
                <a:schemeClr val="bg2">
                  <a:lumMod val="50000"/>
                </a:schemeClr>
              </a:solidFill>
              <a:cs typeface="B Titr" panose="00000700000000000000" pitchFamily="2" charset="-78"/>
            </a:endParaRPr>
          </a:p>
          <a:p>
            <a:pPr algn="ctr" eaLnBrk="1" hangingPunct="1">
              <a:lnSpc>
                <a:spcPct val="150000"/>
              </a:lnSpc>
              <a:buFontTx/>
              <a:buNone/>
            </a:pPr>
            <a:r>
              <a:rPr lang="fa-IR" altLang="en-US" sz="2400" dirty="0">
                <a:solidFill>
                  <a:schemeClr val="bg2">
                    <a:lumMod val="50000"/>
                  </a:schemeClr>
                </a:solidFill>
                <a:cs typeface="B Titr" panose="00000700000000000000" pitchFamily="2" charset="-78"/>
              </a:rPr>
              <a:t> </a:t>
            </a:r>
            <a:endParaRPr lang="en-US" altLang="en-US" sz="2400" dirty="0">
              <a:solidFill>
                <a:schemeClr val="bg2">
                  <a:lumMod val="50000"/>
                </a:schemeClr>
              </a:solidFill>
              <a:cs typeface="B Titr" panose="00000700000000000000" pitchFamily="2" charset="-78"/>
            </a:endParaRPr>
          </a:p>
        </p:txBody>
      </p:sp>
    </p:spTree>
    <p:extLst>
      <p:ext uri="{BB962C8B-B14F-4D97-AF65-F5344CB8AC3E}">
        <p14:creationId xmlns:p14="http://schemas.microsoft.com/office/powerpoint/2010/main" val="1728088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063A65D-37BF-402D-B2BD-56D677778EE6}"/>
              </a:ext>
            </a:extLst>
          </p:cNvPr>
          <p:cNvSpPr txBox="1"/>
          <p:nvPr/>
        </p:nvSpPr>
        <p:spPr>
          <a:xfrm>
            <a:off x="685800" y="1560797"/>
            <a:ext cx="6186195" cy="4401205"/>
          </a:xfrm>
          <a:prstGeom prst="rect">
            <a:avLst/>
          </a:prstGeom>
          <a:noFill/>
        </p:spPr>
        <p:txBody>
          <a:bodyPr wrap="square">
            <a:spAutoFit/>
          </a:bodyPr>
          <a:lstStyle/>
          <a:p>
            <a:pPr marL="0" marR="0" lvl="0" indent="0" algn="r" defTabSz="914400" rtl="1" eaLnBrk="0" fontAlgn="base" latinLnBrk="0" hangingPunct="0">
              <a:lnSpc>
                <a:spcPct val="100000"/>
              </a:lnSpc>
              <a:spcBef>
                <a:spcPct val="20000"/>
              </a:spcBef>
              <a:spcAft>
                <a:spcPct val="0"/>
              </a:spcAft>
              <a:buClrTx/>
              <a:buSzTx/>
              <a:buFontTx/>
              <a:buNone/>
              <a:tabLst/>
              <a:defRPr/>
            </a:pPr>
            <a:r>
              <a:rPr kumimoji="0" lang="fa-IR" altLang="en-US" sz="2000" b="0" i="0" u="none" strike="noStrike" kern="0" cap="none" spc="0" normalizeH="0" baseline="0" noProof="0" dirty="0">
                <a:ln>
                  <a:noFill/>
                </a:ln>
                <a:solidFill>
                  <a:srgbClr val="000000"/>
                </a:solidFill>
                <a:effectLst/>
                <a:uLnTx/>
                <a:uFillTx/>
                <a:latin typeface="Century Gothic"/>
                <a:ea typeface="+mn-ea"/>
                <a:cs typeface="2  Nazanin" panose="00000400000000000000" pitchFamily="2" charset="0"/>
              </a:rPr>
              <a:t>كتابخانه ها به عنوان مكاني براي حفظ و نگهداري ميراث فرهنگي و دانش بشري، همواره در معرض خطر و آسيب ديدگي قرار دارند.</a:t>
            </a:r>
          </a:p>
          <a:p>
            <a:pPr marL="0" marR="0" lvl="0" indent="0" algn="r" defTabSz="914400" rtl="1" eaLnBrk="0" fontAlgn="base" latinLnBrk="0" hangingPunct="0">
              <a:lnSpc>
                <a:spcPct val="100000"/>
              </a:lnSpc>
              <a:spcBef>
                <a:spcPct val="20000"/>
              </a:spcBef>
              <a:spcAft>
                <a:spcPct val="0"/>
              </a:spcAft>
              <a:buClrTx/>
              <a:buSzTx/>
              <a:buFontTx/>
              <a:buNone/>
              <a:tabLst/>
              <a:defRPr/>
            </a:pPr>
            <a:r>
              <a:rPr kumimoji="0" lang="fa-IR" altLang="en-US" sz="2000" b="0" i="0" u="none" strike="noStrike" kern="0" cap="none" spc="0" normalizeH="0" baseline="0" noProof="0" dirty="0">
                <a:ln>
                  <a:noFill/>
                </a:ln>
                <a:solidFill>
                  <a:srgbClr val="000000"/>
                </a:solidFill>
                <a:effectLst/>
                <a:uLnTx/>
                <a:uFillTx/>
                <a:latin typeface="Century Gothic"/>
                <a:ea typeface="+mn-ea"/>
                <a:cs typeface="2  Nazanin" panose="00000400000000000000" pitchFamily="2" charset="0"/>
              </a:rPr>
              <a:t>حوادث طبيعي مانند سيل، زلزله، طوفان و حوادث غيرطبيعي يا انسان ساخت مانندآتش سوز، آب گرفتگی، سرقت منابع و ...، که معمولا بر اثر اقدامات سهل انگارانه و یا عمدی انسان رخ  می دهد گاهی اوقات صدمات جبران ناپذیری به منابع علمی موجود در کتابخانه ها وارد می کنند. </a:t>
            </a:r>
          </a:p>
          <a:p>
            <a:pPr marL="0" marR="0" lvl="0" indent="0" algn="r" defTabSz="914400" rtl="1" eaLnBrk="0" fontAlgn="base" latinLnBrk="0" hangingPunct="0">
              <a:lnSpc>
                <a:spcPct val="100000"/>
              </a:lnSpc>
              <a:spcBef>
                <a:spcPct val="20000"/>
              </a:spcBef>
              <a:spcAft>
                <a:spcPct val="0"/>
              </a:spcAft>
              <a:buClrTx/>
              <a:buSzTx/>
              <a:buFontTx/>
              <a:buNone/>
              <a:tabLst/>
              <a:defRPr/>
            </a:pPr>
            <a:endParaRPr kumimoji="0" lang="fa-IR" altLang="en-US" sz="2000" b="0" i="0" u="none" strike="noStrike" kern="0" cap="none" spc="0" normalizeH="0" baseline="0" noProof="0" dirty="0">
              <a:ln>
                <a:noFill/>
              </a:ln>
              <a:solidFill>
                <a:srgbClr val="000000"/>
              </a:solidFill>
              <a:effectLst/>
              <a:uLnTx/>
              <a:uFillTx/>
              <a:latin typeface="Century Gothic"/>
              <a:ea typeface="+mn-ea"/>
              <a:cs typeface="2  Nazanin" panose="00000400000000000000" pitchFamily="2" charset="0"/>
            </a:endParaRPr>
          </a:p>
          <a:p>
            <a:pPr marL="0" marR="0" lvl="0" indent="0" algn="r" defTabSz="914400" rtl="1" eaLnBrk="0" fontAlgn="base" latinLnBrk="0" hangingPunct="0">
              <a:lnSpc>
                <a:spcPct val="100000"/>
              </a:lnSpc>
              <a:spcBef>
                <a:spcPct val="20000"/>
              </a:spcBef>
              <a:spcAft>
                <a:spcPct val="0"/>
              </a:spcAft>
              <a:buClrTx/>
              <a:buSzTx/>
              <a:buFontTx/>
              <a:buNone/>
              <a:tabLst/>
              <a:defRPr/>
            </a:pPr>
            <a:r>
              <a:rPr kumimoji="0" lang="fa-IR" altLang="en-US" sz="2000" b="0" i="0" u="none" strike="noStrike" kern="0" cap="none" spc="0" normalizeH="0" baseline="0" noProof="0" dirty="0">
                <a:ln>
                  <a:noFill/>
                </a:ln>
                <a:solidFill>
                  <a:srgbClr val="000000"/>
                </a:solidFill>
                <a:effectLst/>
                <a:uLnTx/>
                <a:uFillTx/>
                <a:latin typeface="Century Gothic"/>
                <a:ea typeface="+mn-ea"/>
                <a:cs typeface="2  Nazanin" panose="00000400000000000000" pitchFamily="2" charset="0"/>
              </a:rPr>
              <a:t>هزینه های مالی ناشی از این حوادث که بر جامعه تحمیل می شود بسیار سنگین است و منابعی که در این گونه وقایع از بین می رود، چه بسا قابل جایگزین نباشند.</a:t>
            </a:r>
          </a:p>
          <a:p>
            <a:pPr marL="0" marR="0" lvl="0" indent="0" algn="r" defTabSz="914400" rtl="1" eaLnBrk="0" fontAlgn="base" latinLnBrk="0" hangingPunct="0">
              <a:lnSpc>
                <a:spcPct val="100000"/>
              </a:lnSpc>
              <a:spcBef>
                <a:spcPct val="20000"/>
              </a:spcBef>
              <a:spcAft>
                <a:spcPct val="0"/>
              </a:spcAft>
              <a:buClrTx/>
              <a:buSzTx/>
              <a:buFontTx/>
              <a:buNone/>
              <a:tabLst/>
              <a:defRPr/>
            </a:pPr>
            <a:endParaRPr kumimoji="0" lang="fa-IR" altLang="en-US" sz="2000" b="0" i="0" u="none" strike="noStrike" kern="0" cap="none" spc="0" normalizeH="0" baseline="0" noProof="0" dirty="0">
              <a:ln>
                <a:noFill/>
              </a:ln>
              <a:solidFill>
                <a:srgbClr val="000000"/>
              </a:solidFill>
              <a:effectLst/>
              <a:uLnTx/>
              <a:uFillTx/>
              <a:latin typeface="Century Gothic"/>
              <a:ea typeface="+mn-ea"/>
              <a:cs typeface="2  Nazanin" panose="00000400000000000000" pitchFamily="2" charset="0"/>
            </a:endParaRPr>
          </a:p>
          <a:p>
            <a:pPr marL="0" marR="0" lvl="0" indent="0" algn="r" defTabSz="914400" rtl="1" eaLnBrk="0" fontAlgn="base" latinLnBrk="0" hangingPunct="0">
              <a:lnSpc>
                <a:spcPct val="100000"/>
              </a:lnSpc>
              <a:spcBef>
                <a:spcPct val="20000"/>
              </a:spcBef>
              <a:spcAft>
                <a:spcPct val="0"/>
              </a:spcAft>
              <a:buClrTx/>
              <a:buSzTx/>
              <a:buFontTx/>
              <a:buNone/>
              <a:tabLst/>
              <a:defRPr/>
            </a:pPr>
            <a:r>
              <a:rPr kumimoji="0" lang="fa-IR" altLang="en-US" sz="2000" b="0" i="0" u="none" strike="noStrike" kern="0" cap="none" spc="0" normalizeH="0" baseline="0" noProof="0" dirty="0">
                <a:ln>
                  <a:noFill/>
                </a:ln>
                <a:solidFill>
                  <a:srgbClr val="000000"/>
                </a:solidFill>
                <a:effectLst/>
                <a:uLnTx/>
                <a:uFillTx/>
                <a:latin typeface="Century Gothic"/>
                <a:ea typeface="+mn-ea"/>
                <a:cs typeface="2  Nazanin" panose="00000400000000000000" pitchFamily="2" charset="0"/>
              </a:rPr>
              <a:t>بنابراین آشنایی با اصول مدیریت بحران نقش موثری در جلوگیری از وقوع حوادث و یا کاهش خسارات در صورت وقوع حادثه خواهد داشت.</a:t>
            </a:r>
            <a:endParaRPr kumimoji="0" lang="en-US" altLang="en-US" sz="2000" b="0" i="0" u="none" strike="noStrike" kern="0" cap="none" spc="0" normalizeH="0" baseline="0" noProof="0" dirty="0">
              <a:ln>
                <a:noFill/>
              </a:ln>
              <a:solidFill>
                <a:srgbClr val="000000"/>
              </a:solidFill>
              <a:effectLst/>
              <a:uLnTx/>
              <a:uFillTx/>
              <a:latin typeface="Century Gothic"/>
              <a:ea typeface="+mn-ea"/>
              <a:cs typeface="2  Nazanin" panose="00000400000000000000" pitchFamily="2" charset="0"/>
            </a:endParaRPr>
          </a:p>
        </p:txBody>
      </p:sp>
    </p:spTree>
    <p:extLst>
      <p:ext uri="{BB962C8B-B14F-4D97-AF65-F5344CB8AC3E}">
        <p14:creationId xmlns:p14="http://schemas.microsoft.com/office/powerpoint/2010/main" val="211654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1D065-789E-A3E5-A624-47DB328E21BA}"/>
              </a:ext>
            </a:extLst>
          </p:cNvPr>
          <p:cNvSpPr>
            <a:spLocks noGrp="1"/>
          </p:cNvSpPr>
          <p:nvPr>
            <p:ph type="title"/>
          </p:nvPr>
        </p:nvSpPr>
        <p:spPr>
          <a:xfrm>
            <a:off x="609600" y="904009"/>
            <a:ext cx="7393067" cy="1143000"/>
          </a:xfrm>
        </p:spPr>
        <p:txBody>
          <a:bodyPr>
            <a:normAutofit fontScale="90000"/>
          </a:bodyPr>
          <a:lstStyle/>
          <a:p>
            <a:pPr algn="r"/>
            <a:r>
              <a:rPr lang="fa-IR" altLang="en-US" sz="2000" b="1" dirty="0">
                <a:solidFill>
                  <a:schemeClr val="bg1"/>
                </a:solidFill>
                <a:cs typeface="B Titr" panose="00000700000000000000" pitchFamily="2" charset="-78"/>
              </a:rPr>
              <a:t>اگر مديريت بحران را برنامه‌ريزي براي كنترل بحران تعريف كنيم در آن صورت چهار مرحله را براي برنامه‌ريزي براي كنترل بحران بايد به انجام رساند:</a:t>
            </a:r>
            <a:r>
              <a:rPr lang="en-US" altLang="en-US" sz="2000" b="1" dirty="0">
                <a:solidFill>
                  <a:schemeClr val="bg1"/>
                </a:solidFill>
                <a:cs typeface="B Titr" panose="00000700000000000000" pitchFamily="2" charset="-78"/>
              </a:rPr>
              <a:t> </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BE31BEE0-B308-0C13-B5E5-DEA182AB729F}"/>
              </a:ext>
            </a:extLst>
          </p:cNvPr>
          <p:cNvSpPr>
            <a:spLocks noGrp="1"/>
          </p:cNvSpPr>
          <p:nvPr>
            <p:ph idx="1"/>
          </p:nvPr>
        </p:nvSpPr>
        <p:spPr>
          <a:xfrm>
            <a:off x="838200" y="3276600"/>
            <a:ext cx="6554867" cy="2209800"/>
          </a:xfrm>
        </p:spPr>
        <p:txBody>
          <a:bodyPr/>
          <a:lstStyle/>
          <a:p>
            <a:r>
              <a:rPr lang="fa-IR" altLang="en-US" sz="2000" dirty="0">
                <a:solidFill>
                  <a:schemeClr val="bg1"/>
                </a:solidFill>
                <a:cs typeface="B Nazanin" panose="00000400000000000000" pitchFamily="2" charset="-78"/>
              </a:rPr>
              <a:t>در مميزي بحران از روشهاي منظمي براي يافتن نقاط بحران</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خيز و آسيب</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پذير استفاده مي</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شود. هنگامي كه مديران يك سلسله از پرسشهايي نظير «چه خواهد شد، اگر چنان شود؟» و «اگر چنين شود، چه پيش خواهد آمد؟» را مطرح مي</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كنند، وقوع برخي از بحرانها نظير مرگ ناگهاني يكي از مديران كليدي، براي همة سازمانها محتمل است</a:t>
            </a:r>
            <a:endParaRPr lang="en-US" altLang="en-US" sz="2000" dirty="0">
              <a:solidFill>
                <a:schemeClr val="bg1"/>
              </a:solidFill>
              <a:cs typeface="B Nazanin" panose="00000400000000000000" pitchFamily="2" charset="-78"/>
            </a:endParaRPr>
          </a:p>
          <a:p>
            <a:endParaRPr lang="en-US" dirty="0"/>
          </a:p>
        </p:txBody>
      </p:sp>
      <p:sp>
        <p:nvSpPr>
          <p:cNvPr id="4" name="TextBox 2">
            <a:extLst>
              <a:ext uri="{FF2B5EF4-FFF2-40B4-BE49-F238E27FC236}">
                <a16:creationId xmlns:a16="http://schemas.microsoft.com/office/drawing/2014/main" id="{2E46301E-2643-9DCC-AE2D-A47D07252C37}"/>
              </a:ext>
            </a:extLst>
          </p:cNvPr>
          <p:cNvSpPr txBox="1">
            <a:spLocks noChangeArrowheads="1"/>
          </p:cNvSpPr>
          <p:nvPr/>
        </p:nvSpPr>
        <p:spPr bwMode="auto">
          <a:xfrm>
            <a:off x="1371600" y="2057400"/>
            <a:ext cx="6934200" cy="40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80000"/>
              </a:lnSpc>
              <a:spcBef>
                <a:spcPct val="20000"/>
              </a:spcBef>
            </a:pPr>
            <a:r>
              <a:rPr lang="fa-IR" altLang="en-US" u="sng" dirty="0">
                <a:solidFill>
                  <a:srgbClr val="C00000"/>
                </a:solidFill>
                <a:latin typeface="Century Gothic" panose="020B0502020202020204" pitchFamily="34" charset="0"/>
                <a:cs typeface="B Titr" panose="00000700000000000000" pitchFamily="2" charset="-78"/>
              </a:rPr>
              <a:t>الف ـ پيش‌بيني بحران و بررسي نقاط بحران‌خيز و آسيب‌پذير</a:t>
            </a:r>
            <a:endParaRPr lang="en-US" altLang="en-US" u="sng" dirty="0">
              <a:solidFill>
                <a:srgbClr val="C00000"/>
              </a:solidFill>
              <a:latin typeface="Century Gothic" panose="020B0502020202020204" pitchFamily="34" charset="0"/>
              <a:cs typeface="B Titr" panose="00000700000000000000" pitchFamily="2" charset="-78"/>
            </a:endParaRPr>
          </a:p>
        </p:txBody>
      </p:sp>
    </p:spTree>
    <p:extLst>
      <p:ext uri="{BB962C8B-B14F-4D97-AF65-F5344CB8AC3E}">
        <p14:creationId xmlns:p14="http://schemas.microsoft.com/office/powerpoint/2010/main" val="3970800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FDF1-7CF3-5A89-BA5E-23FB4A2BFB7B}"/>
              </a:ext>
            </a:extLst>
          </p:cNvPr>
          <p:cNvSpPr>
            <a:spLocks noGrp="1"/>
          </p:cNvSpPr>
          <p:nvPr>
            <p:ph type="title"/>
          </p:nvPr>
        </p:nvSpPr>
        <p:spPr>
          <a:xfrm>
            <a:off x="1600200" y="685800"/>
            <a:ext cx="6554867" cy="1524000"/>
          </a:xfrm>
        </p:spPr>
        <p:txBody>
          <a:bodyPr>
            <a:normAutofit/>
          </a:bodyPr>
          <a:lstStyle/>
          <a:p>
            <a:pPr algn="r"/>
            <a:r>
              <a:rPr lang="fa-IR" altLang="en-US" sz="2400" dirty="0">
                <a:solidFill>
                  <a:srgbClr val="C00000"/>
                </a:solidFill>
                <a:cs typeface="B Titr" panose="00000700000000000000" pitchFamily="2" charset="-78"/>
              </a:rPr>
              <a:t>ب ـ تهيه برنامه اقتضايي براي مواجهه با بحران</a:t>
            </a:r>
            <a:endParaRPr lang="en-US" sz="2400" dirty="0"/>
          </a:p>
        </p:txBody>
      </p:sp>
      <p:sp>
        <p:nvSpPr>
          <p:cNvPr id="3" name="Content Placeholder 2">
            <a:extLst>
              <a:ext uri="{FF2B5EF4-FFF2-40B4-BE49-F238E27FC236}">
                <a16:creationId xmlns:a16="http://schemas.microsoft.com/office/drawing/2014/main" id="{09A1A69E-EAA0-B144-DAE6-B295E7607F71}"/>
              </a:ext>
            </a:extLst>
          </p:cNvPr>
          <p:cNvSpPr>
            <a:spLocks noGrp="1"/>
          </p:cNvSpPr>
          <p:nvPr>
            <p:ph idx="1"/>
          </p:nvPr>
        </p:nvSpPr>
        <p:spPr>
          <a:xfrm>
            <a:off x="609600" y="1981200"/>
            <a:ext cx="6554867" cy="3767670"/>
          </a:xfrm>
        </p:spPr>
        <p:txBody>
          <a:bodyPr/>
          <a:lstStyle/>
          <a:p>
            <a:r>
              <a:rPr lang="fa-IR" altLang="en-US" sz="2000" dirty="0">
                <a:solidFill>
                  <a:schemeClr val="bg1"/>
                </a:solidFill>
                <a:cs typeface="2  Nazanin" panose="00000400000000000000" pitchFamily="2" charset="-78"/>
              </a:rPr>
              <a:t>برنامه‌هاي اقتضايي براي مواجهه با بحرانهاي احتمالي، در قالب يك مجموعه برنامة پشتيباني تنظيم مي‌گردند تا در صورت بروز مشكل، مورد استفاده قرار گيرد. برنامه‌هاي اقتضايي بايد به گونه‌اي تنظيم شوند تا حتي‌المقدور؛ كليه علايم هشدار دهندة حوادث و سوانح را مشخص كنند، اقداماتي براي خنثي‌سازي يا تعديل وضعيت بحراني طراحي، و نتايج مورد انتظار از هر اقدام را پيش‌بيني كنند</a:t>
            </a:r>
            <a:r>
              <a:rPr lang="en-US" altLang="en-US" sz="2000" dirty="0">
                <a:solidFill>
                  <a:schemeClr val="bg1"/>
                </a:solidFill>
                <a:cs typeface="2  Nazanin" panose="00000400000000000000" pitchFamily="2" charset="-78"/>
              </a:rPr>
              <a:t> </a:t>
            </a:r>
          </a:p>
          <a:p>
            <a:endParaRPr lang="en-US" dirty="0"/>
          </a:p>
        </p:txBody>
      </p:sp>
    </p:spTree>
    <p:extLst>
      <p:ext uri="{BB962C8B-B14F-4D97-AF65-F5344CB8AC3E}">
        <p14:creationId xmlns:p14="http://schemas.microsoft.com/office/powerpoint/2010/main" val="3459353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ED189-149A-1127-A79E-7CFB7294A851}"/>
              </a:ext>
            </a:extLst>
          </p:cNvPr>
          <p:cNvSpPr>
            <a:spLocks noGrp="1"/>
          </p:cNvSpPr>
          <p:nvPr>
            <p:ph type="title"/>
          </p:nvPr>
        </p:nvSpPr>
        <p:spPr>
          <a:xfrm>
            <a:off x="228600" y="1295400"/>
            <a:ext cx="7924800" cy="1066800"/>
          </a:xfrm>
        </p:spPr>
        <p:txBody>
          <a:bodyPr>
            <a:normAutofit/>
          </a:bodyPr>
          <a:lstStyle/>
          <a:p>
            <a:pPr algn="r"/>
            <a:r>
              <a:rPr lang="fa-IR" altLang="en-US" sz="2400" dirty="0">
                <a:solidFill>
                  <a:srgbClr val="C00000"/>
                </a:solidFill>
                <a:cs typeface="B Titr" panose="00000700000000000000" pitchFamily="2" charset="-78"/>
              </a:rPr>
              <a:t>ج ـ تشكيل تيم مديريت بحران و آموزش نيروي انساني</a:t>
            </a:r>
            <a:br>
              <a:rPr lang="en-US" altLang="en-US" sz="3200" dirty="0">
                <a:solidFill>
                  <a:srgbClr val="C00000"/>
                </a:solidFill>
                <a:cs typeface="B Titr" panose="00000700000000000000" pitchFamily="2" charset="-78"/>
              </a:rPr>
            </a:br>
            <a:endParaRPr lang="en-US" dirty="0"/>
          </a:p>
        </p:txBody>
      </p:sp>
      <p:sp>
        <p:nvSpPr>
          <p:cNvPr id="3" name="Content Placeholder 2">
            <a:extLst>
              <a:ext uri="{FF2B5EF4-FFF2-40B4-BE49-F238E27FC236}">
                <a16:creationId xmlns:a16="http://schemas.microsoft.com/office/drawing/2014/main" id="{5CD2ED03-8187-6D20-7DAB-90DE2618E29D}"/>
              </a:ext>
            </a:extLst>
          </p:cNvPr>
          <p:cNvSpPr>
            <a:spLocks noGrp="1"/>
          </p:cNvSpPr>
          <p:nvPr>
            <p:ph idx="1"/>
          </p:nvPr>
        </p:nvSpPr>
        <p:spPr>
          <a:xfrm>
            <a:off x="381000" y="1659848"/>
            <a:ext cx="6554867" cy="4377270"/>
          </a:xfrm>
        </p:spPr>
        <p:txBody>
          <a:bodyPr/>
          <a:lstStyle/>
          <a:p>
            <a:r>
              <a:rPr lang="fa-IR" altLang="en-US" sz="2000" dirty="0">
                <a:solidFill>
                  <a:schemeClr val="bg1"/>
                </a:solidFill>
                <a:cs typeface="B Nazanin" panose="00000400000000000000" pitchFamily="2" charset="-78"/>
              </a:rPr>
              <a:t>تيم</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هاي مديريت بحران در سازمانها با گروه</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هاي ضربت در نيروي انتظامي كه براي برخورد با وضعيتهاي فوق</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العاده (مانند گروگانگيري) تشكيل مي</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شوند، شباهت دارند. اين گروه</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ها برحسب نوع بحرانهايي كه احتمال وقوع دارند، از تخصصهاي متعدد و متنوعي برخوردار مي</a:t>
            </a:r>
            <a:r>
              <a:rPr lang="fa-IR" altLang="en-US" sz="2000" dirty="0">
                <a:solidFill>
                  <a:schemeClr val="bg1"/>
                </a:solidFill>
                <a:cs typeface="Arial" panose="020B0604020202020204" pitchFamily="34" charset="0"/>
              </a:rPr>
              <a:t>‌</a:t>
            </a:r>
            <a:r>
              <a:rPr lang="fa-IR" altLang="en-US" sz="2000" dirty="0">
                <a:solidFill>
                  <a:schemeClr val="bg1"/>
                </a:solidFill>
                <a:cs typeface="B Nazanin" panose="00000400000000000000" pitchFamily="2" charset="-78"/>
              </a:rPr>
              <a:t>گردند</a:t>
            </a:r>
            <a:endParaRPr lang="en-US" altLang="en-US" sz="2000" dirty="0">
              <a:solidFill>
                <a:schemeClr val="bg1"/>
              </a:solidFill>
              <a:cs typeface="B Nazanin" panose="00000400000000000000" pitchFamily="2" charset="-78"/>
            </a:endParaRPr>
          </a:p>
          <a:p>
            <a:endParaRPr lang="en-US" dirty="0"/>
          </a:p>
        </p:txBody>
      </p:sp>
    </p:spTree>
    <p:extLst>
      <p:ext uri="{BB962C8B-B14F-4D97-AF65-F5344CB8AC3E}">
        <p14:creationId xmlns:p14="http://schemas.microsoft.com/office/powerpoint/2010/main" val="2901712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86EF2-221B-7CE0-B59F-831E17B60CCA}"/>
              </a:ext>
            </a:extLst>
          </p:cNvPr>
          <p:cNvSpPr>
            <a:spLocks noGrp="1"/>
          </p:cNvSpPr>
          <p:nvPr>
            <p:ph type="title"/>
          </p:nvPr>
        </p:nvSpPr>
        <p:spPr>
          <a:xfrm>
            <a:off x="1143000" y="533400"/>
            <a:ext cx="6554867" cy="1524000"/>
          </a:xfrm>
        </p:spPr>
        <p:txBody>
          <a:bodyPr>
            <a:normAutofit/>
          </a:bodyPr>
          <a:lstStyle/>
          <a:p>
            <a:pPr algn="r"/>
            <a:r>
              <a:rPr lang="fa-IR" altLang="en-US" sz="2000" dirty="0">
                <a:solidFill>
                  <a:srgbClr val="C00000"/>
                </a:solidFill>
                <a:latin typeface="Century Gothic" panose="020B0502020202020204" pitchFamily="34" charset="0"/>
                <a:cs typeface="B Titr" panose="00000700000000000000" pitchFamily="2" charset="-78"/>
              </a:rPr>
              <a:t>د ـ تكميل برنامه‌ها از طريق اجراي آزمايشي</a:t>
            </a:r>
            <a:br>
              <a:rPr lang="en-US" altLang="en-US" sz="2000" dirty="0">
                <a:solidFill>
                  <a:srgbClr val="C00000"/>
                </a:solidFill>
                <a:latin typeface="Century Gothic" panose="020B0502020202020204" pitchFamily="34" charset="0"/>
                <a:cs typeface="B Titr" panose="00000700000000000000" pitchFamily="2" charset="-78"/>
              </a:rPr>
            </a:br>
            <a:endParaRPr lang="en-US" sz="2000" dirty="0"/>
          </a:p>
        </p:txBody>
      </p:sp>
      <p:sp>
        <p:nvSpPr>
          <p:cNvPr id="3" name="Content Placeholder 2">
            <a:extLst>
              <a:ext uri="{FF2B5EF4-FFF2-40B4-BE49-F238E27FC236}">
                <a16:creationId xmlns:a16="http://schemas.microsoft.com/office/drawing/2014/main" id="{8CAA5489-2F76-F988-3302-250F5A44DF16}"/>
              </a:ext>
            </a:extLst>
          </p:cNvPr>
          <p:cNvSpPr>
            <a:spLocks noGrp="1"/>
          </p:cNvSpPr>
          <p:nvPr>
            <p:ph idx="1"/>
          </p:nvPr>
        </p:nvSpPr>
        <p:spPr>
          <a:xfrm>
            <a:off x="457200" y="1752600"/>
            <a:ext cx="6554867" cy="2743200"/>
          </a:xfrm>
        </p:spPr>
        <p:txBody>
          <a:bodyPr/>
          <a:lstStyle/>
          <a:p>
            <a:r>
              <a:rPr lang="fa-IR" altLang="en-US" sz="2000" dirty="0">
                <a:solidFill>
                  <a:schemeClr val="bg1"/>
                </a:solidFill>
                <a:cs typeface="2  Nazanin" panose="00000400000000000000" pitchFamily="2" charset="-78"/>
              </a:rPr>
              <a:t>گروه‌هاي كنترل كننده بحران را مي‌توان مانند گروه‌هاي ورزشي و يا تيم‌هاي اطفاي حريق آموزش داد و براي افزايش «تجربه كار گروهي»، «اثربخشي»، و «سرعت در واكنش» تحت تمرين و آزمايش قرار داد. در اين مرحله، استفاده از «فنون شبيه‌سازي»، «تمرين عملي»، و «تقليد كردن» بسيار سودمند است</a:t>
            </a:r>
            <a:r>
              <a:rPr lang="en-US" altLang="en-US" sz="2000" dirty="0">
                <a:solidFill>
                  <a:schemeClr val="bg1"/>
                </a:solidFill>
                <a:cs typeface="2  Nazanin" panose="00000400000000000000" pitchFamily="2" charset="-78"/>
              </a:rPr>
              <a:t> </a:t>
            </a:r>
          </a:p>
          <a:p>
            <a:endParaRPr lang="en-US" dirty="0"/>
          </a:p>
        </p:txBody>
      </p:sp>
    </p:spTree>
    <p:extLst>
      <p:ext uri="{BB962C8B-B14F-4D97-AF65-F5344CB8AC3E}">
        <p14:creationId xmlns:p14="http://schemas.microsoft.com/office/powerpoint/2010/main" val="4217114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5C6FA-E8ED-E8B1-ECC6-854D803665EC}"/>
              </a:ext>
            </a:extLst>
          </p:cNvPr>
          <p:cNvSpPr>
            <a:spLocks noGrp="1"/>
          </p:cNvSpPr>
          <p:nvPr>
            <p:ph type="title"/>
          </p:nvPr>
        </p:nvSpPr>
        <p:spPr>
          <a:xfrm>
            <a:off x="76200" y="685800"/>
            <a:ext cx="8458200" cy="4800600"/>
          </a:xfrm>
        </p:spPr>
        <p:txBody>
          <a:bodyPr>
            <a:normAutofit/>
          </a:bodyPr>
          <a:lstStyle/>
          <a:p>
            <a:pPr algn="r"/>
            <a:r>
              <a:rPr lang="fa-IR" sz="2000" dirty="0">
                <a:solidFill>
                  <a:schemeClr val="bg1"/>
                </a:solidFill>
                <a:cs typeface="2  Nazanin" panose="00000400000000000000" pitchFamily="2" charset="-78"/>
              </a:rPr>
              <a:t> </a:t>
            </a:r>
            <a:r>
              <a:rPr lang="en-US" sz="2000" dirty="0">
                <a:solidFill>
                  <a:schemeClr val="bg1"/>
                </a:solidFill>
                <a:cs typeface="2  Nazanin" panose="00000400000000000000" pitchFamily="2" charset="-78"/>
              </a:rPr>
              <a:t>Eden </a:t>
            </a:r>
            <a:r>
              <a:rPr lang="fa-IR" sz="2000" dirty="0">
                <a:solidFill>
                  <a:schemeClr val="bg1"/>
                </a:solidFill>
                <a:cs typeface="2  Nazanin" panose="00000400000000000000" pitchFamily="2" charset="-78"/>
              </a:rPr>
              <a:t>و </a:t>
            </a:r>
            <a:r>
              <a:rPr lang="en-US" sz="2000" dirty="0">
                <a:solidFill>
                  <a:schemeClr val="bg1"/>
                </a:solidFill>
                <a:cs typeface="2  Nazanin" panose="00000400000000000000" pitchFamily="2" charset="-78"/>
              </a:rPr>
              <a:t>Matthews، </a:t>
            </a:r>
            <a:r>
              <a:rPr lang="fa-IR" sz="2000" dirty="0">
                <a:solidFill>
                  <a:schemeClr val="bg1"/>
                </a:solidFill>
                <a:cs typeface="2  Nazanin" panose="00000400000000000000" pitchFamily="2" charset="-78"/>
              </a:rPr>
              <a:t>در پژوهشــي بــا عنــوان «مــديريت</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بحران در كتابخانه</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ها»، بر اساس يافته</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هاي مقدماتي پـروژهاي</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يكساله در كتابخانه</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هاي انگلستان، به بررسي مديريت بحـران</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در آنها پرداختند. بدين منظور بـا لحـاظ كـردن 30 سـازمان</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داخل و خارج از كتابخانه، 62 برنامه بحران در اين سازمانهـا</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را، با تاكيد بر نقش محوري برنامـه كنتـرل بحـران مكتـوب،</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بررسي نمودند. پژوهشگران وجـود چنـين برنامـه</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هـايي را، بـا</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ارزيـابي ريسـكهـا، بازديـد مـنظم سـاختمان و تجهيـزات،</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شناسايي و استفاده از مشاوره متخصصين، برنامه</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هاي آموزش</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كاركنان و برنامه</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ريزي احتمالي براي خدمات موقـت و انبـار و</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ذخيره</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سازي، مورد تاكيد قرار دادند.</a:t>
            </a:r>
            <a:br>
              <a:rPr lang="en-US" sz="2000" dirty="0">
                <a:solidFill>
                  <a:schemeClr val="bg1"/>
                </a:solidFill>
                <a:cs typeface="2  Nazanin" panose="00000400000000000000" pitchFamily="2" charset="-78"/>
              </a:rPr>
            </a:br>
            <a:r>
              <a:rPr lang="fa-IR" sz="2000" dirty="0">
                <a:solidFill>
                  <a:schemeClr val="bg1"/>
                </a:solidFill>
                <a:cs typeface="2  Nazanin" panose="00000400000000000000" pitchFamily="2" charset="-78"/>
              </a:rPr>
              <a:t> آنها به اين نتيجه رسيدند</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كه براي بهبود اقدامات مديريت بحران، توجه بـه موضـوعاتي</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مانند، انتخاب دقيق مسؤولان مديريت بحران و مشاوره دهـي</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به كاركنان در پي وقـوع يـك بـلا، ضـروري بـوده و رعايـت</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مسايل زيـر را در مواجهـه بـا بحـران لازم دانسـتند: بررسـي</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پوشش بيمه حوادث؛ نصب و راهاندازي سيستمهاي تشـخيص</a:t>
            </a:r>
            <a:r>
              <a:rPr lang="en-US" sz="2000" dirty="0">
                <a:solidFill>
                  <a:schemeClr val="bg1"/>
                </a:solidFill>
                <a:cs typeface="2  Nazanin" panose="00000400000000000000" pitchFamily="2" charset="-78"/>
              </a:rPr>
              <a:t> </a:t>
            </a:r>
            <a:r>
              <a:rPr lang="fa-IR" sz="2000" dirty="0">
                <a:solidFill>
                  <a:schemeClr val="bg1"/>
                </a:solidFill>
                <a:cs typeface="2  Nazanin" panose="00000400000000000000" pitchFamily="2" charset="-78"/>
              </a:rPr>
              <a:t>و اطفاء آتش</a:t>
            </a:r>
            <a:endParaRPr lang="en-US" sz="2000" dirty="0">
              <a:solidFill>
                <a:schemeClr val="bg1"/>
              </a:solidFill>
              <a:cs typeface="2  Nazanin" panose="00000400000000000000" pitchFamily="2" charset="-78"/>
            </a:endParaRPr>
          </a:p>
        </p:txBody>
      </p:sp>
    </p:spTree>
    <p:extLst>
      <p:ext uri="{BB962C8B-B14F-4D97-AF65-F5344CB8AC3E}">
        <p14:creationId xmlns:p14="http://schemas.microsoft.com/office/powerpoint/2010/main" val="77223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A9A7A-4EAF-0C49-A8EA-C834BD9F2E6D}"/>
              </a:ext>
            </a:extLst>
          </p:cNvPr>
          <p:cNvSpPr>
            <a:spLocks noGrp="1"/>
          </p:cNvSpPr>
          <p:nvPr>
            <p:ph type="title"/>
          </p:nvPr>
        </p:nvSpPr>
        <p:spPr>
          <a:xfrm>
            <a:off x="1294566" y="-228600"/>
            <a:ext cx="6554867" cy="1524000"/>
          </a:xfrm>
        </p:spPr>
        <p:txBody>
          <a:bodyPr>
            <a:normAutofit/>
          </a:bodyPr>
          <a:lstStyle/>
          <a:p>
            <a:pPr algn="r"/>
            <a:r>
              <a:rPr lang="fa-IR" sz="2400" dirty="0">
                <a:solidFill>
                  <a:srgbClr val="C00000"/>
                </a:solidFill>
                <a:cs typeface="B Titr" panose="00000700000000000000" pitchFamily="2" charset="-78"/>
              </a:rPr>
              <a:t>نتيجه</a:t>
            </a:r>
            <a:r>
              <a:rPr lang="en-US" sz="2400" dirty="0">
                <a:solidFill>
                  <a:srgbClr val="C00000"/>
                </a:solidFill>
                <a:cs typeface="B Titr" panose="00000700000000000000" pitchFamily="2" charset="-78"/>
              </a:rPr>
              <a:t> </a:t>
            </a:r>
            <a:r>
              <a:rPr lang="fa-IR" sz="2400" dirty="0">
                <a:solidFill>
                  <a:srgbClr val="C00000"/>
                </a:solidFill>
                <a:cs typeface="B Titr" panose="00000700000000000000" pitchFamily="2" charset="-78"/>
              </a:rPr>
              <a:t>گيري</a:t>
            </a:r>
            <a:endParaRPr lang="en-US" sz="2400" dirty="0">
              <a:solidFill>
                <a:srgbClr val="C00000"/>
              </a:solidFill>
              <a:cs typeface="B Titr" panose="00000700000000000000" pitchFamily="2" charset="-78"/>
            </a:endParaRPr>
          </a:p>
        </p:txBody>
      </p:sp>
      <p:sp>
        <p:nvSpPr>
          <p:cNvPr id="3" name="Content Placeholder 2">
            <a:extLst>
              <a:ext uri="{FF2B5EF4-FFF2-40B4-BE49-F238E27FC236}">
                <a16:creationId xmlns:a16="http://schemas.microsoft.com/office/drawing/2014/main" id="{BDF73A2D-DD03-38ED-7CFE-37740961862E}"/>
              </a:ext>
            </a:extLst>
          </p:cNvPr>
          <p:cNvSpPr>
            <a:spLocks noGrp="1"/>
          </p:cNvSpPr>
          <p:nvPr>
            <p:ph idx="1"/>
          </p:nvPr>
        </p:nvSpPr>
        <p:spPr>
          <a:xfrm>
            <a:off x="304800" y="1219200"/>
            <a:ext cx="8077200" cy="5029200"/>
          </a:xfrm>
        </p:spPr>
        <p:txBody>
          <a:bodyPr>
            <a:normAutofit/>
          </a:bodyPr>
          <a:lstStyle/>
          <a:p>
            <a:pPr>
              <a:lnSpc>
                <a:spcPct val="110000"/>
              </a:lnSpc>
            </a:pPr>
            <a:r>
              <a:rPr lang="fa-IR" dirty="0"/>
              <a:t>با پیشرفت روزافزون فناوريهـاي اطلاعـات و ارتباطـات، كتابخانه ها ميتوانند با مجهز نمودن خود بـه ايـن ابزارهـا، در راستاي بهبود هرچه موثرتر خدمات خود و از آن جمله مقابله و مواجهه موثر با بحران بلاياي طبيعي، گـام بردارنـد. </a:t>
            </a:r>
          </a:p>
          <a:p>
            <a:pPr>
              <a:lnSpc>
                <a:spcPct val="110000"/>
              </a:lnSpc>
            </a:pPr>
            <a:r>
              <a:rPr lang="fa-IR" dirty="0"/>
              <a:t>در همـين راسـتا ذكـر چنـد مسـأله ضـروري بـه نظـر مـيرسـد؛ اكثـر كتابخانه هاي دانشگاهي در ايـران و بـه ويـژه كتابخانـه هـاي دانشگاههاي علوم پزشكي كمبـود بـه كارگيري فناوريهاي اطلاعات و ارتباطات چشمگير اسـت، در صـورتي كـه در پـژوهشهـايي كـه از سـوي متخصصـان و صاحبنظران حوزه صورت گرفته است، به لزوم وجود ابزارهاي مذكور، در بالا بردن امنيت كتابخانه ها به هنگام وقوع بلايـاي طبيعي،تاكيد شده است. بنابراين، براي مديريت بحران بلاياي طبيعي در كتابخانه هـا و مقابله هرچه كارآمدتر با اين بحران، توجه به برنامه هاي مقابله با بحران، تهيه آيـين نامـه هـاي مكتـوب در ايـن خصـوص و استفاده از فناوري اطلاعات و ارتباطات به نحو مـوثر ضـروري به نظر ميرسد.</a:t>
            </a:r>
            <a:endParaRPr lang="en-US" dirty="0"/>
          </a:p>
        </p:txBody>
      </p:sp>
    </p:spTree>
    <p:extLst>
      <p:ext uri="{BB962C8B-B14F-4D97-AF65-F5344CB8AC3E}">
        <p14:creationId xmlns:p14="http://schemas.microsoft.com/office/powerpoint/2010/main" val="207892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2362199" y="2514600"/>
            <a:ext cx="6758189" cy="3398839"/>
          </a:xfrm>
        </p:spPr>
        <p:txBody>
          <a:bodyPr/>
          <a:lstStyle/>
          <a:p>
            <a:pPr marL="0" indent="0" algn="r" rtl="1">
              <a:lnSpc>
                <a:spcPct val="80000"/>
              </a:lnSpc>
              <a:buNone/>
            </a:pPr>
            <a:endParaRPr lang="en-US" altLang="en-US" sz="2000" dirty="0">
              <a:solidFill>
                <a:schemeClr val="tx1"/>
              </a:solidFill>
              <a:latin typeface="18"/>
            </a:endParaRPr>
          </a:p>
          <a:p>
            <a:pPr algn="r" rtl="1">
              <a:lnSpc>
                <a:spcPct val="80000"/>
              </a:lnSpc>
            </a:pPr>
            <a:endParaRPr lang="en-US" altLang="en-US" sz="2000" dirty="0">
              <a:solidFill>
                <a:schemeClr val="tx1"/>
              </a:solidFill>
              <a:latin typeface="18"/>
            </a:endParaRPr>
          </a:p>
        </p:txBody>
      </p:sp>
      <p:sp>
        <p:nvSpPr>
          <p:cNvPr id="4" name="Title 1"/>
          <p:cNvSpPr>
            <a:spLocks noGrp="1"/>
          </p:cNvSpPr>
          <p:nvPr/>
        </p:nvSpPr>
        <p:spPr>
          <a:xfrm>
            <a:off x="2286000" y="0"/>
            <a:ext cx="6858000" cy="6400801"/>
          </a:xfrm>
          <a:prstGeom prst="rect">
            <a:avLst/>
          </a:prstGeom>
        </p:spPr>
        <p:txBody>
          <a:bodyPr vert="horz" lIns="91440" tIns="45720" rIns="91440" bIns="45720" rtlCol="1" anchor="ct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fa-IR" sz="6200" b="1" i="0" u="none" strike="noStrike" kern="1200" cap="none" spc="0" normalizeH="0" baseline="0" noProof="0" dirty="0">
              <a:ln>
                <a:noFill/>
              </a:ln>
              <a:solidFill>
                <a:sysClr val="windowText" lastClr="000000"/>
              </a:solidFill>
              <a:effectLst/>
              <a:uLnTx/>
              <a:uFillTx/>
              <a:latin typeface="Calibri Light"/>
              <a:cs typeface="B Zar" panose="00000400000000000000" pitchFamily="2" charset="-78"/>
            </a:endParaRPr>
          </a:p>
        </p:txBody>
      </p:sp>
      <p:sp>
        <p:nvSpPr>
          <p:cNvPr id="2" name="Rectangle 1"/>
          <p:cNvSpPr/>
          <p:nvPr/>
        </p:nvSpPr>
        <p:spPr>
          <a:xfrm>
            <a:off x="3367289" y="4396977"/>
            <a:ext cx="4572000" cy="587853"/>
          </a:xfrm>
          <a:prstGeom prst="rect">
            <a:avLst/>
          </a:prstGeom>
        </p:spPr>
        <p:txBody>
          <a:bodyPr>
            <a:spAutoFit/>
          </a:bodyPr>
          <a:lstStyle/>
          <a:p>
            <a:pPr algn="ctr" rtl="1">
              <a:lnSpc>
                <a:spcPct val="115000"/>
              </a:lnSpc>
              <a:spcAft>
                <a:spcPts val="1000"/>
              </a:spcAft>
            </a:pPr>
            <a:r>
              <a:rPr lang="ar-SA" sz="1400" dirty="0">
                <a:latin typeface="Calibri" panose="020F0502020204030204" pitchFamily="34" charset="0"/>
                <a:ea typeface="Calibri" panose="020F0502020204030204" pitchFamily="34" charset="0"/>
                <a:cs typeface="B Lotus" panose="00000400000000000000" pitchFamily="2" charset="-78"/>
              </a:rPr>
              <a:t>نمودار </a:t>
            </a:r>
            <a:r>
              <a:rPr lang="ar-SA" sz="1400" b="1" dirty="0">
                <a:latin typeface="Calibri" panose="020F0502020204030204" pitchFamily="34" charset="0"/>
                <a:ea typeface="Calibri" panose="020F0502020204030204" pitchFamily="34" charset="0"/>
                <a:cs typeface="B Lotus" panose="00000400000000000000" pitchFamily="2" charset="-78"/>
              </a:rPr>
              <a:t>مقالات نمایه شده دانشگاه علوم پزشکی زابل در پایگاه </a:t>
            </a:r>
            <a:r>
              <a:rPr lang="en-US" sz="1400" b="1" dirty="0">
                <a:latin typeface="Calibri" panose="020F0502020204030204" pitchFamily="34" charset="0"/>
                <a:ea typeface="Calibri" panose="020F0502020204030204" pitchFamily="34" charset="0"/>
                <a:cs typeface="B Lotus" panose="00000400000000000000" pitchFamily="2" charset="-78"/>
              </a:rPr>
              <a:t>Scopus</a:t>
            </a:r>
            <a:r>
              <a:rPr lang="ar-SA" sz="1400" b="1" dirty="0">
                <a:latin typeface="Calibri" panose="020F0502020204030204" pitchFamily="34" charset="0"/>
                <a:ea typeface="Calibri" panose="020F0502020204030204" pitchFamily="34" charset="0"/>
                <a:cs typeface="B Lotus" panose="00000400000000000000" pitchFamily="2" charset="-78"/>
              </a:rPr>
              <a:t> طی سال 2012-2016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Picture 6" descr="E:\ \عکس کتابخانه\Eftetahe Ketabkhaneye Markazi_88.07.05\DSC03700.JPG"/>
          <p:cNvPicPr/>
          <p:nvPr/>
        </p:nvPicPr>
        <p:blipFill>
          <a:blip r:embed="rId4" cstate="print"/>
          <a:srcRect/>
          <a:stretch>
            <a:fillRect/>
          </a:stretch>
        </p:blipFill>
        <p:spPr bwMode="auto">
          <a:xfrm>
            <a:off x="2895600" y="365414"/>
            <a:ext cx="5276850" cy="1638300"/>
          </a:xfrm>
          <a:prstGeom prst="rect">
            <a:avLst/>
          </a:prstGeom>
          <a:noFill/>
          <a:ln w="9525">
            <a:noFill/>
            <a:miter lim="800000"/>
            <a:headEnd/>
            <a:tailEnd/>
          </a:ln>
        </p:spPr>
      </p:pic>
      <p:sp>
        <p:nvSpPr>
          <p:cNvPr id="8" name="TextBox 7">
            <a:extLst>
              <a:ext uri="{FF2B5EF4-FFF2-40B4-BE49-F238E27FC236}">
                <a16:creationId xmlns:a16="http://schemas.microsoft.com/office/drawing/2014/main" id="{DE1291C6-F8F5-4B95-9FB7-6B68EA11613D}"/>
              </a:ext>
            </a:extLst>
          </p:cNvPr>
          <p:cNvSpPr txBox="1"/>
          <p:nvPr/>
        </p:nvSpPr>
        <p:spPr>
          <a:xfrm>
            <a:off x="2290664" y="2451810"/>
            <a:ext cx="6243735" cy="4093428"/>
          </a:xfrm>
          <a:prstGeom prst="rect">
            <a:avLst/>
          </a:prstGeom>
          <a:noFill/>
        </p:spPr>
        <p:txBody>
          <a:bodyPr wrap="square">
            <a:spAutoFit/>
          </a:bodyPr>
          <a:lstStyle/>
          <a:p>
            <a:pPr marL="0" marR="0" algn="just" rtl="1">
              <a:spcBef>
                <a:spcPts val="0"/>
              </a:spcBef>
              <a:spcAft>
                <a:spcPts val="0"/>
              </a:spcAft>
            </a:pPr>
            <a:r>
              <a:rPr lang="fa-IR" sz="2000" dirty="0">
                <a:solidFill>
                  <a:srgbClr val="212529"/>
                </a:solidFill>
                <a:effectLst/>
                <a:latin typeface="vazir"/>
                <a:ea typeface="Times New Roman" panose="02020603050405020304" pitchFamily="18" charset="0"/>
                <a:cs typeface="2  Nazanin" panose="00000400000000000000" pitchFamily="2" charset="-78"/>
              </a:rPr>
              <a:t>امروزه بحرانها به واقعیتی جدایی ناپذیر از ماهیت درونی سازمانها تبدیل شده است که در اثر رخدادها و عوامل طبیعی وغیرطبیعی پدیدآمده است و خساراتی به مجموعه، سازمان و یا جامعه انسانی وارد می کند. پیش بینی، آمادگی و شناخت بحران از عوامل مهمی است که مدیر سازمان وظیفه دارد بر اساس آن بحران را کنترل کند. فعالیتهای مدیریت بحران در چهار مرحله پیشگیری، آمادگی، مقابله و بازسازی دسته بندی شده است. </a:t>
            </a:r>
          </a:p>
          <a:p>
            <a:pPr marL="0" marR="0" algn="just" rtl="1">
              <a:spcBef>
                <a:spcPts val="0"/>
              </a:spcBef>
              <a:spcAft>
                <a:spcPts val="0"/>
              </a:spcAft>
            </a:pPr>
            <a:endParaRPr lang="fa-IR" sz="2000" dirty="0">
              <a:solidFill>
                <a:srgbClr val="212529"/>
              </a:solidFill>
              <a:latin typeface="vazir"/>
              <a:ea typeface="Times New Roman" panose="02020603050405020304" pitchFamily="18" charset="0"/>
              <a:cs typeface="2  Nazanin" panose="00000400000000000000" pitchFamily="2" charset="-78"/>
            </a:endParaRPr>
          </a:p>
          <a:p>
            <a:pPr marL="0" marR="0" algn="just" rtl="1">
              <a:spcBef>
                <a:spcPts val="0"/>
              </a:spcBef>
              <a:spcAft>
                <a:spcPts val="0"/>
              </a:spcAft>
            </a:pPr>
            <a:r>
              <a:rPr lang="fa-IR" sz="2000" dirty="0">
                <a:solidFill>
                  <a:srgbClr val="212529"/>
                </a:solidFill>
                <a:effectLst/>
                <a:latin typeface="vazir"/>
                <a:ea typeface="Times New Roman" panose="02020603050405020304" pitchFamily="18" charset="0"/>
                <a:cs typeface="2  Nazanin" panose="00000400000000000000" pitchFamily="2" charset="-78"/>
              </a:rPr>
              <a:t>کتابخانه ها به عنوان مکانی به منظور حفظ و نگهداری میراث فرهنگی و دانش بشری، همواره در معرض بحران و آسیب دیدگی قرار دارند. حوادث طبیعی و غیرطبیعی میتواند صدمات جبران ناپذیری به منابع اطلاعاتی کتابخانه ها وارد کند؛ ازاین رو، آشنایی با اصول مدیریت بحران در کتابخانه ها میتواند در جهت جلوگیری از وقوع حوادث و یا کاهش خسارات حوادث احتمالی نقش بسیار مؤثری داشته باشد.</a:t>
            </a:r>
            <a:endParaRPr lang="en-US" sz="2000" dirty="0">
              <a:effectLst/>
              <a:latin typeface="Times New Roman" panose="02020603050405020304" pitchFamily="18" charset="0"/>
              <a:ea typeface="Times New Roman" panose="02020603050405020304" pitchFamily="18" charset="0"/>
              <a:cs typeface="2  Nazanin"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fa-IR" dirty="0"/>
            </a:br>
            <a:br>
              <a:rPr lang="fa-IR" dirty="0"/>
            </a:br>
            <a:endParaRPr lang="fa-IR" dirty="0"/>
          </a:p>
        </p:txBody>
      </p:sp>
      <p:sp>
        <p:nvSpPr>
          <p:cNvPr id="5" name="Content Placeholder 4">
            <a:extLst>
              <a:ext uri="{FF2B5EF4-FFF2-40B4-BE49-F238E27FC236}">
                <a16:creationId xmlns:a16="http://schemas.microsoft.com/office/drawing/2014/main" id="{89A07AFC-636F-446D-8393-625E85FA1F15}"/>
              </a:ext>
            </a:extLst>
          </p:cNvPr>
          <p:cNvSpPr>
            <a:spLocks noGrp="1"/>
          </p:cNvSpPr>
          <p:nvPr>
            <p:ph idx="1"/>
          </p:nvPr>
        </p:nvSpPr>
        <p:spPr>
          <a:xfrm>
            <a:off x="1143000" y="1752600"/>
            <a:ext cx="4726067" cy="4495800"/>
          </a:xfrm>
        </p:spPr>
        <p:txBody>
          <a:bodyPr/>
          <a:lstStyle/>
          <a:p>
            <a:r>
              <a:rPr lang="fa-IR" dirty="0">
                <a:solidFill>
                  <a:schemeClr val="bg2">
                    <a:lumMod val="50000"/>
                  </a:schemeClr>
                </a:solidFill>
              </a:rPr>
              <a:t>كشور ايران به علت وسعت، موقعيت جغرافيايي و تنوع اقليمي جزء يكي از كشورهاي بلاخيز دنيا است. و از اين جهت رتبه ششم را در دنيا دارا مي‌باشد. از 40 نوع بلاي طبيعي شناخته شده، 31 نوع آن در ايران اتفاق مي‌افتد</a:t>
            </a:r>
          </a:p>
          <a:p>
            <a:endParaRPr lang="fa-IR" dirty="0"/>
          </a:p>
          <a:p>
            <a:endParaRPr lang="en-US" dirty="0"/>
          </a:p>
        </p:txBody>
      </p:sp>
    </p:spTree>
    <p:extLst>
      <p:ext uri="{BB962C8B-B14F-4D97-AF65-F5344CB8AC3E}">
        <p14:creationId xmlns:p14="http://schemas.microsoft.com/office/powerpoint/2010/main" val="681456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DDF7E-E1D7-40F0-93AA-1CE3BDB90110}"/>
              </a:ext>
            </a:extLst>
          </p:cNvPr>
          <p:cNvSpPr>
            <a:spLocks noGrp="1"/>
          </p:cNvSpPr>
          <p:nvPr>
            <p:ph type="title"/>
          </p:nvPr>
        </p:nvSpPr>
        <p:spPr>
          <a:xfrm>
            <a:off x="533400" y="2362200"/>
            <a:ext cx="7924800" cy="3657600"/>
          </a:xfrm>
        </p:spPr>
        <p:txBody>
          <a:bodyPr>
            <a:normAutofit fontScale="90000"/>
          </a:bodyPr>
          <a:lstStyle/>
          <a:p>
            <a:pPr algn="r"/>
            <a:r>
              <a:rPr kumimoji="0" lang="fa-IR" altLang="en-US" sz="2200" i="0" u="none" strike="noStrike" kern="0" cap="none" spc="0" normalizeH="0" baseline="0" noProof="0" dirty="0">
                <a:ln>
                  <a:noFill/>
                </a:ln>
                <a:solidFill>
                  <a:srgbClr val="000000"/>
                </a:solidFill>
                <a:effectLst/>
                <a:uLnTx/>
                <a:uFillTx/>
                <a:latin typeface="Times New Roman"/>
                <a:cs typeface="2  Nazanin" panose="00000400000000000000" pitchFamily="2" charset="-78"/>
              </a:rPr>
              <a:t>حادثه‌اي كه به طور طبيعي و يا توسط بشر ،به طور ناگهاني و يا به صورت فزاينده به وجود آيد؛و سختي و مشقتي را به جامعه انساني تحميل نمايد كه جهت برطرف كردن آن نياز به اقدامات اساسي و فوق‌العاده باشد.</a:t>
            </a:r>
            <a:br>
              <a:rPr kumimoji="0" lang="fa-IR" altLang="en-US" sz="2200" i="0" u="none" strike="noStrike" kern="0" cap="none" spc="0" normalizeH="0" baseline="0" noProof="0" dirty="0">
                <a:ln>
                  <a:noFill/>
                </a:ln>
                <a:solidFill>
                  <a:srgbClr val="000000"/>
                </a:solidFill>
                <a:effectLst/>
                <a:uLnTx/>
                <a:uFillTx/>
                <a:latin typeface="Times New Roman"/>
                <a:cs typeface="2  Nazanin" panose="00000400000000000000" pitchFamily="2" charset="-78"/>
              </a:rPr>
            </a:br>
            <a:r>
              <a:rPr kumimoji="0" lang="en-US" altLang="en-US" sz="2200" i="0" u="none" strike="noStrike" kern="0" cap="none" spc="0" normalizeH="0" baseline="0" noProof="0" dirty="0">
                <a:ln>
                  <a:noFill/>
                </a:ln>
                <a:solidFill>
                  <a:srgbClr val="000000"/>
                </a:solidFill>
                <a:effectLst/>
                <a:uLnTx/>
                <a:uFillTx/>
                <a:latin typeface="Times New Roman"/>
                <a:cs typeface="2  Nazanin" panose="00000400000000000000" pitchFamily="2" charset="-78"/>
              </a:rPr>
              <a:t> </a:t>
            </a:r>
            <a:br>
              <a:rPr kumimoji="0" lang="fa-IR" altLang="en-US" sz="2200" b="0" i="0" u="none" strike="noStrike" kern="0" cap="none" spc="0" normalizeH="0" baseline="0" noProof="0" dirty="0">
                <a:ln>
                  <a:noFill/>
                </a:ln>
                <a:solidFill>
                  <a:srgbClr val="000000"/>
                </a:solidFill>
                <a:effectLst/>
                <a:uLnTx/>
                <a:uFillTx/>
                <a:latin typeface="Times New Roman"/>
                <a:cs typeface="2  Nazanin" panose="00000400000000000000" pitchFamily="2" charset="-78"/>
              </a:rPr>
            </a:br>
            <a:r>
              <a:rPr kumimoji="0" lang="fa-IR" altLang="en-US" sz="2200" b="0" i="0" u="none" strike="noStrike" kern="0" cap="none" spc="0" normalizeH="0" baseline="0" noProof="0" dirty="0">
                <a:ln>
                  <a:noFill/>
                </a:ln>
                <a:solidFill>
                  <a:srgbClr val="000000"/>
                </a:solidFill>
                <a:effectLst/>
                <a:uLnTx/>
                <a:uFillTx/>
                <a:latin typeface="Times New Roman"/>
                <a:cs typeface="2  Nazanin" panose="00000400000000000000" pitchFamily="2" charset="-78"/>
              </a:rPr>
              <a:t>کلارک بحران را رویدادی بدون برنامه می داند که باعث وارد آمدن صدمه یا حتی مرگ کارکنان ، مشتریان یا مردم جامعه و ورشکستگی یا ایحاد وقفه در عملیات سازمان شود و خسارات فیزیکی یا محیطی به دنبال داشته باشد ، و جایگاه مالی سازمان و یا تصور عامه مردم از کارگزاران یا سازمان را تهدید کند.</a:t>
            </a:r>
            <a:br>
              <a:rPr kumimoji="0" lang="fa-IR" altLang="en-US" sz="2800" b="0" i="0" u="none" strike="noStrike" kern="0" cap="none" spc="0" normalizeH="0" baseline="0" noProof="0" dirty="0">
                <a:ln>
                  <a:noFill/>
                </a:ln>
                <a:solidFill>
                  <a:srgbClr val="000000"/>
                </a:solidFill>
                <a:effectLst/>
                <a:uLnTx/>
                <a:uFillTx/>
                <a:latin typeface="Times New Roman"/>
                <a:ea typeface="+mj-ea"/>
                <a:cs typeface="Arial"/>
              </a:rPr>
            </a:br>
            <a:br>
              <a:rPr kumimoji="0" lang="en-US" altLang="en-US" sz="3600" b="0" i="0" u="none" strike="noStrike" kern="0" cap="none" spc="0" normalizeH="0" baseline="0" noProof="0" dirty="0">
                <a:ln>
                  <a:noFill/>
                </a:ln>
                <a:solidFill>
                  <a:srgbClr val="000000"/>
                </a:solidFill>
                <a:effectLst/>
                <a:uLnTx/>
                <a:uFillTx/>
                <a:latin typeface="Times New Roman"/>
                <a:ea typeface="+mj-ea"/>
                <a:cs typeface="Arial"/>
              </a:rPr>
            </a:br>
            <a:endParaRPr lang="en-US" dirty="0"/>
          </a:p>
        </p:txBody>
      </p:sp>
      <p:sp>
        <p:nvSpPr>
          <p:cNvPr id="3" name="Content Placeholder 2">
            <a:extLst>
              <a:ext uri="{FF2B5EF4-FFF2-40B4-BE49-F238E27FC236}">
                <a16:creationId xmlns:a16="http://schemas.microsoft.com/office/drawing/2014/main" id="{AFFD2A16-3FA1-4DC7-B944-92041616D7DF}"/>
              </a:ext>
            </a:extLst>
          </p:cNvPr>
          <p:cNvSpPr>
            <a:spLocks noGrp="1"/>
          </p:cNvSpPr>
          <p:nvPr>
            <p:ph idx="1"/>
          </p:nvPr>
        </p:nvSpPr>
        <p:spPr>
          <a:xfrm>
            <a:off x="2438400" y="533400"/>
            <a:ext cx="4649867" cy="2209800"/>
          </a:xfrm>
        </p:spPr>
        <p:txBody>
          <a:bodyPr/>
          <a:lstStyle/>
          <a:p>
            <a:pPr marL="285750" marR="0" lvl="0" indent="-285750" algn="ctr" defTabSz="457200" rtl="1" eaLnBrk="1" fontAlgn="auto" latinLnBrk="0" hangingPunct="1">
              <a:lnSpc>
                <a:spcPct val="100000"/>
              </a:lnSpc>
              <a:spcBef>
                <a:spcPct val="20000"/>
              </a:spcBef>
              <a:spcAft>
                <a:spcPts val="600"/>
              </a:spcAft>
              <a:buClr>
                <a:prstClr val="white"/>
              </a:buClr>
              <a:buSzPct val="80000"/>
              <a:buFont typeface="Wingdings 3" panose="05040102010807070707" pitchFamily="18" charset="2"/>
              <a:buChar char=""/>
              <a:tabLst/>
              <a:defRPr/>
            </a:pPr>
            <a:r>
              <a:rPr kumimoji="0" lang="fa-IR" altLang="en-US" sz="7200" b="1" i="0" u="none" strike="noStrike" kern="0" cap="none" spc="0" normalizeH="0" baseline="0" noProof="0" dirty="0">
                <a:ln>
                  <a:noFill/>
                </a:ln>
                <a:solidFill>
                  <a:srgbClr val="420000"/>
                </a:solidFill>
                <a:effectLst/>
                <a:uLnTx/>
                <a:uFillTx/>
                <a:latin typeface="Times New Roman"/>
                <a:ea typeface="+mn-ea"/>
                <a:cs typeface="Arial"/>
              </a:rPr>
              <a:t>بحران</a:t>
            </a:r>
            <a:endParaRPr kumimoji="0" lang="en-US" sz="7200" b="0" i="0" u="none" strike="noStrike" kern="1200" cap="none" spc="0" normalizeH="0" baseline="0" noProof="0" dirty="0">
              <a:ln>
                <a:noFill/>
              </a:ln>
              <a:solidFill>
                <a:srgbClr val="146194">
                  <a:lumMod val="75000"/>
                </a:srgbClr>
              </a:solidFill>
              <a:effectLst/>
              <a:uLnTx/>
              <a:uFillTx/>
              <a:latin typeface="Century Gothic"/>
              <a:ea typeface="+mn-ea"/>
              <a:cs typeface="+mn-cs"/>
            </a:endParaRPr>
          </a:p>
          <a:p>
            <a:endParaRPr lang="en-US" dirty="0"/>
          </a:p>
        </p:txBody>
      </p:sp>
    </p:spTree>
    <p:extLst>
      <p:ext uri="{BB962C8B-B14F-4D97-AF65-F5344CB8AC3E}">
        <p14:creationId xmlns:p14="http://schemas.microsoft.com/office/powerpoint/2010/main" val="180155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DA59-16C3-4C54-BA96-082C2469021D}"/>
              </a:ext>
            </a:extLst>
          </p:cNvPr>
          <p:cNvSpPr>
            <a:spLocks noGrp="1"/>
          </p:cNvSpPr>
          <p:nvPr>
            <p:ph type="title"/>
          </p:nvPr>
        </p:nvSpPr>
        <p:spPr>
          <a:xfrm>
            <a:off x="533400" y="2743200"/>
            <a:ext cx="8305800" cy="3429000"/>
          </a:xfrm>
        </p:spPr>
        <p:txBody>
          <a:bodyPr>
            <a:normAutofit/>
          </a:bodyPr>
          <a:lstStyle/>
          <a:p>
            <a:pPr marL="469900" marR="0" lvl="0" indent="-469900" algn="r" defTabSz="914400" rtl="1" eaLnBrk="1" fontAlgn="base" latinLnBrk="0" hangingPunct="1">
              <a:lnSpc>
                <a:spcPct val="100000"/>
              </a:lnSpc>
              <a:spcBef>
                <a:spcPct val="20000"/>
              </a:spcBef>
              <a:spcAft>
                <a:spcPct val="0"/>
              </a:spcAft>
              <a:tabLst/>
              <a:defRPr/>
            </a:pPr>
            <a:r>
              <a:rPr kumimoji="0" lang="fa-IR" altLang="en-US" sz="2700" i="0" u="none" strike="noStrike" kern="0" cap="none" spc="0" normalizeH="0" baseline="0" noProof="0" dirty="0">
                <a:ln>
                  <a:noFill/>
                </a:ln>
                <a:solidFill>
                  <a:schemeClr val="bg2">
                    <a:lumMod val="50000"/>
                  </a:schemeClr>
                </a:solidFill>
                <a:effectLst/>
                <a:uLnTx/>
                <a:uFillTx/>
                <a:latin typeface="Times New Roman"/>
                <a:ea typeface="+mn-ea"/>
                <a:cs typeface="2  Nazanin" panose="00000400000000000000" pitchFamily="2" charset="-78"/>
              </a:rPr>
              <a:t>   مديريت بحران، علمي كاربردي است كه به وسيله مشاهده سيستماتيك بحران‌ها و تجزيه و تحليل آنها در جستجوي     يافتن ابزاري است كه به وسيله آنها بتوان از بروز بحران‌ها، پيشگيري نمود؛ و يا در صورت بروز آن، در خصوص كاهش اثرات آن، آمادگي لازم، امداد رساني سريع، و به بهبودي اوضاع اقدام نمود.</a:t>
            </a:r>
            <a:r>
              <a:rPr kumimoji="0" lang="en-US" altLang="en-US" sz="2700" i="0" u="none" strike="noStrike" kern="0" cap="none" spc="0" normalizeH="0" baseline="0" noProof="0" dirty="0">
                <a:ln>
                  <a:noFill/>
                </a:ln>
                <a:solidFill>
                  <a:schemeClr val="bg2">
                    <a:lumMod val="50000"/>
                  </a:schemeClr>
                </a:solidFill>
                <a:effectLst/>
                <a:uLnTx/>
                <a:uFillTx/>
                <a:latin typeface="Times New Roman"/>
                <a:ea typeface="+mn-ea"/>
                <a:cs typeface="2  Nazanin" panose="00000400000000000000" pitchFamily="2" charset="-78"/>
              </a:rPr>
              <a:t> </a:t>
            </a:r>
            <a:br>
              <a:rPr kumimoji="0" lang="en-US" altLang="en-US" sz="3600" b="1" i="0" u="none" strike="noStrike" kern="0" cap="none" spc="0" normalizeH="0" baseline="0" noProof="0" dirty="0">
                <a:ln>
                  <a:noFill/>
                </a:ln>
                <a:solidFill>
                  <a:srgbClr val="000000"/>
                </a:solidFill>
                <a:effectLst/>
                <a:uLnTx/>
                <a:uFillTx/>
                <a:latin typeface="Times New Roman"/>
                <a:ea typeface="+mn-ea"/>
                <a:cs typeface="Arial"/>
              </a:rPr>
            </a:br>
            <a:endParaRPr lang="en-US" dirty="0"/>
          </a:p>
        </p:txBody>
      </p:sp>
      <p:sp>
        <p:nvSpPr>
          <p:cNvPr id="3" name="Content Placeholder 2">
            <a:extLst>
              <a:ext uri="{FF2B5EF4-FFF2-40B4-BE49-F238E27FC236}">
                <a16:creationId xmlns:a16="http://schemas.microsoft.com/office/drawing/2014/main" id="{513BDA38-BF69-4861-8987-8CE905A81A94}"/>
              </a:ext>
            </a:extLst>
          </p:cNvPr>
          <p:cNvSpPr>
            <a:spLocks noGrp="1"/>
          </p:cNvSpPr>
          <p:nvPr>
            <p:ph idx="1"/>
          </p:nvPr>
        </p:nvSpPr>
        <p:spPr>
          <a:xfrm>
            <a:off x="2667000" y="533400"/>
            <a:ext cx="4421267" cy="2209800"/>
          </a:xfrm>
        </p:spPr>
        <p:txBody>
          <a:bodyPr/>
          <a:lstStyle/>
          <a:p>
            <a:r>
              <a:rPr kumimoji="0" lang="fa-IR" altLang="en-US" sz="4400" b="1" i="0" u="none" strike="noStrike" kern="0" cap="none" spc="0" normalizeH="0" baseline="0" noProof="0" dirty="0">
                <a:ln>
                  <a:noFill/>
                </a:ln>
                <a:solidFill>
                  <a:srgbClr val="420000"/>
                </a:solidFill>
                <a:effectLst/>
                <a:uLnTx/>
                <a:uFillTx/>
                <a:latin typeface="Times New Roman"/>
                <a:ea typeface="+mj-ea"/>
                <a:cs typeface="Arial"/>
              </a:rPr>
              <a:t>مديريت بحران</a:t>
            </a:r>
            <a:endParaRPr lang="en-US" dirty="0"/>
          </a:p>
        </p:txBody>
      </p:sp>
    </p:spTree>
    <p:extLst>
      <p:ext uri="{BB962C8B-B14F-4D97-AF65-F5344CB8AC3E}">
        <p14:creationId xmlns:p14="http://schemas.microsoft.com/office/powerpoint/2010/main" val="200988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D51DD1A-B3BF-446A-A012-3AC8C11178F7}"/>
              </a:ext>
            </a:extLst>
          </p:cNvPr>
          <p:cNvSpPr>
            <a:spLocks noGrp="1"/>
          </p:cNvSpPr>
          <p:nvPr>
            <p:ph idx="1"/>
          </p:nvPr>
        </p:nvSpPr>
        <p:spPr>
          <a:xfrm>
            <a:off x="533400" y="533400"/>
            <a:ext cx="6554867" cy="5410200"/>
          </a:xfrm>
        </p:spPr>
        <p:txBody>
          <a:bodyPr>
            <a:normAutofit lnSpcReduction="10000"/>
          </a:bodyPr>
          <a:lstStyle/>
          <a:p>
            <a:pPr marL="0" marR="0" lvl="0" indent="0" algn="r" rtl="1" fontAlgn="base">
              <a:spcBef>
                <a:spcPts val="0"/>
              </a:spcBef>
              <a:spcAft>
                <a:spcPts val="0"/>
              </a:spcAft>
              <a:buNone/>
              <a:tabLst>
                <a:tab pos="514350" algn="l"/>
              </a:tabLst>
            </a:pPr>
            <a:r>
              <a:rPr kumimoji="0" lang="ar-SA" altLang="en-US" sz="3900" b="0" i="0" u="none" strike="noStrike" kern="0" cap="none" spc="0" normalizeH="0" baseline="0" noProof="0" dirty="0">
                <a:ln>
                  <a:noFill/>
                </a:ln>
                <a:solidFill>
                  <a:srgbClr val="FF0000"/>
                </a:solidFill>
                <a:effectLst/>
                <a:uLnTx/>
                <a:uFillTx/>
                <a:latin typeface="Century Gothic"/>
                <a:ea typeface="+mj-ea"/>
                <a:cs typeface="B Titr" panose="00000700000000000000" pitchFamily="2" charset="-78"/>
              </a:rPr>
              <a:t>انواع بحران</a:t>
            </a:r>
            <a:endParaRPr kumimoji="0" lang="fa-IR" altLang="en-US" sz="3900" b="0" i="0" u="none" strike="noStrike" kern="0" cap="none" spc="0" normalizeH="0" baseline="0" noProof="0" dirty="0">
              <a:ln>
                <a:noFill/>
              </a:ln>
              <a:solidFill>
                <a:srgbClr val="FF0000"/>
              </a:solidFill>
              <a:effectLst/>
              <a:uLnTx/>
              <a:uFillTx/>
              <a:latin typeface="Century Gothic"/>
              <a:ea typeface="+mj-ea"/>
              <a:cs typeface="B Titr" panose="00000700000000000000" pitchFamily="2" charset="-78"/>
            </a:endParaRPr>
          </a:p>
          <a:p>
            <a:pPr marL="342900" marR="0" lvl="0" indent="-342900" algn="r" rtl="1" fontAlgn="base">
              <a:spcBef>
                <a:spcPts val="0"/>
              </a:spcBef>
              <a:spcAft>
                <a:spcPts val="0"/>
              </a:spcAft>
              <a:buFont typeface="Times New Roman" panose="02020603050405020304" pitchFamily="18" charset="0"/>
              <a:buChar char="•"/>
              <a:tabLst>
                <a:tab pos="514350" algn="l"/>
              </a:tabLst>
            </a:pPr>
            <a:endParaRPr lang="fa-IR" sz="2600" kern="0" dirty="0">
              <a:solidFill>
                <a:srgbClr val="000000"/>
              </a:solidFill>
              <a:latin typeface="Century Gothic"/>
              <a:ea typeface="+mj-ea"/>
              <a:cs typeface="2  Nazanin" panose="00000400000000000000" pitchFamily="2" charset="-78"/>
            </a:endParaRPr>
          </a:p>
          <a:p>
            <a:pPr marL="347345" marR="0" indent="-347345" algn="r" rtl="1" fontAlgn="base">
              <a:lnSpc>
                <a:spcPct val="115000"/>
              </a:lnSpc>
              <a:spcBef>
                <a:spcPts val="770"/>
              </a:spcBef>
              <a:spcAft>
                <a:spcPts val="0"/>
              </a:spcAft>
            </a:pPr>
            <a:r>
              <a:rPr lang="ar-SA" sz="2200" b="1" dirty="0">
                <a:solidFill>
                  <a:schemeClr val="bg2">
                    <a:lumMod val="50000"/>
                  </a:schemeClr>
                </a:solidFill>
                <a:effectLst/>
                <a:latin typeface="Century Gothic" panose="020B0502020202020204" pitchFamily="34" charset="0"/>
                <a:cs typeface="2  Nazanin" panose="00000400000000000000" pitchFamily="2" charset="-78"/>
              </a:rPr>
              <a:t>طبقه</a:t>
            </a:r>
            <a:r>
              <a:rPr lang="en-US" sz="2200" b="1" dirty="0">
                <a:solidFill>
                  <a:schemeClr val="bg2">
                    <a:lumMod val="50000"/>
                  </a:schemeClr>
                </a:solidFill>
                <a:effectLst/>
                <a:latin typeface="+mn-cs"/>
                <a:cs typeface="2  Nazanin" panose="00000400000000000000" pitchFamily="2" charset="-78"/>
              </a:rPr>
              <a:t>‌</a:t>
            </a:r>
            <a:r>
              <a:rPr lang="ar-SA" sz="2200" b="1" dirty="0">
                <a:solidFill>
                  <a:schemeClr val="bg2">
                    <a:lumMod val="50000"/>
                  </a:schemeClr>
                </a:solidFill>
                <a:effectLst/>
                <a:latin typeface="Century Gothic" panose="020B0502020202020204" pitchFamily="34" charset="0"/>
                <a:cs typeface="2  Nazanin" panose="00000400000000000000" pitchFamily="2" charset="-78"/>
              </a:rPr>
              <a:t>بندي بحرانها از لحاظ ناگهاني بودن يا تدريجي بودن آنها</a:t>
            </a:r>
            <a:endParaRPr lang="fa-IR" sz="2200" b="1" dirty="0">
              <a:solidFill>
                <a:schemeClr val="bg2">
                  <a:lumMod val="50000"/>
                </a:schemeClr>
              </a:solidFill>
              <a:effectLst/>
              <a:latin typeface="Century Gothic" panose="020B0502020202020204" pitchFamily="34" charset="0"/>
              <a:cs typeface="2  Nazanin" panose="00000400000000000000" pitchFamily="2" charset="-78"/>
            </a:endParaRPr>
          </a:p>
          <a:p>
            <a:pPr marL="347345" marR="0" indent="-347345" algn="r" rtl="1" fontAlgn="base">
              <a:lnSpc>
                <a:spcPct val="115000"/>
              </a:lnSpc>
              <a:spcBef>
                <a:spcPts val="770"/>
              </a:spcBef>
              <a:spcAft>
                <a:spcPts val="0"/>
              </a:spcAft>
            </a:pPr>
            <a:endParaRPr lang="en-US" sz="2600" dirty="0">
              <a:solidFill>
                <a:schemeClr val="bg2">
                  <a:lumMod val="50000"/>
                </a:schemeClr>
              </a:solidFill>
              <a:effectLst/>
              <a:latin typeface="Calibri" panose="020F0502020204030204" pitchFamily="34" charset="0"/>
              <a:ea typeface="Calibri" panose="020F0502020204030204" pitchFamily="34" charset="0"/>
              <a:cs typeface="2  Nazanin" panose="00000400000000000000" pitchFamily="2" charset="-78"/>
            </a:endParaRPr>
          </a:p>
          <a:p>
            <a:pPr marL="342900" marR="0" lvl="0" indent="-342900" algn="r" rtl="1" fontAlgn="base">
              <a:lnSpc>
                <a:spcPct val="115000"/>
              </a:lnSpc>
              <a:spcBef>
                <a:spcPts val="0"/>
              </a:spcBef>
              <a:spcAft>
                <a:spcPts val="0"/>
              </a:spcAft>
              <a:buFont typeface="Times New Roman" panose="02020603050405020304" pitchFamily="18" charset="0"/>
              <a:buChar char="•"/>
              <a:tabLst>
                <a:tab pos="457200" algn="l"/>
              </a:tabLst>
            </a:pPr>
            <a:r>
              <a:rPr lang="ar-SA" sz="2200" b="1" dirty="0">
                <a:solidFill>
                  <a:schemeClr val="bg2">
                    <a:lumMod val="50000"/>
                  </a:schemeClr>
                </a:solidFill>
                <a:effectLst/>
                <a:latin typeface="Century Gothic" panose="020B0502020202020204" pitchFamily="34" charset="0"/>
                <a:cs typeface="2  Nazanin" panose="00000400000000000000" pitchFamily="2" charset="-78"/>
              </a:rPr>
              <a:t>بحرانهاي ناگهاني (</a:t>
            </a:r>
            <a:r>
              <a:rPr lang="en-US" sz="2200" b="1" u="sng" dirty="0">
                <a:solidFill>
                  <a:srgbClr val="FF0000"/>
                </a:solidFill>
                <a:effectLst/>
                <a:latin typeface="Century Gothic" panose="020B0502020202020204" pitchFamily="34" charset="0"/>
                <a:cs typeface="2  Nazanin" panose="00000400000000000000" pitchFamily="2" charset="-78"/>
              </a:rPr>
              <a:t>ABRUPT CRISES</a:t>
            </a:r>
            <a:r>
              <a:rPr lang="ar-SA" sz="2200" b="1" dirty="0">
                <a:solidFill>
                  <a:schemeClr val="bg2">
                    <a:lumMod val="50000"/>
                  </a:schemeClr>
                </a:solidFill>
                <a:effectLst/>
                <a:latin typeface="Century Gothic" panose="020B0502020202020204" pitchFamily="34" charset="0"/>
                <a:cs typeface="2  Nazanin" panose="00000400000000000000" pitchFamily="2" charset="-78"/>
              </a:rPr>
              <a:t>)</a:t>
            </a:r>
            <a:r>
              <a:rPr lang="fa-IR" sz="2200" b="1" dirty="0">
                <a:solidFill>
                  <a:schemeClr val="bg2">
                    <a:lumMod val="50000"/>
                  </a:schemeClr>
                </a:solidFill>
                <a:effectLst/>
                <a:latin typeface="Century Gothic" panose="020B0502020202020204" pitchFamily="34" charset="0"/>
                <a:cs typeface="2  Nazanin" panose="00000400000000000000" pitchFamily="2" charset="-78"/>
              </a:rPr>
              <a:t>: این نوع </a:t>
            </a:r>
            <a:r>
              <a:rPr lang="ar-SA" sz="2200" b="1" dirty="0">
                <a:solidFill>
                  <a:schemeClr val="bg2">
                    <a:lumMod val="50000"/>
                  </a:schemeClr>
                </a:solidFill>
                <a:effectLst/>
                <a:latin typeface="Century Gothic" panose="020B0502020202020204" pitchFamily="34" charset="0"/>
                <a:cs typeface="2  Nazanin" panose="00000400000000000000" pitchFamily="2" charset="-78"/>
              </a:rPr>
              <a:t>بحرانها به صورت ناگهاني و يك دفعه به</a:t>
            </a:r>
            <a:r>
              <a:rPr lang="en-US" sz="2200" b="1" dirty="0">
                <a:solidFill>
                  <a:schemeClr val="bg2">
                    <a:lumMod val="50000"/>
                  </a:schemeClr>
                </a:solidFill>
                <a:effectLst/>
                <a:latin typeface="+mn-cs"/>
                <a:cs typeface="2  Nazanin" panose="00000400000000000000" pitchFamily="2" charset="-78"/>
              </a:rPr>
              <a:t>‌</a:t>
            </a:r>
            <a:r>
              <a:rPr lang="ar-SA" sz="2200" b="1" dirty="0">
                <a:solidFill>
                  <a:schemeClr val="bg2">
                    <a:lumMod val="50000"/>
                  </a:schemeClr>
                </a:solidFill>
                <a:effectLst/>
                <a:latin typeface="Century Gothic" panose="020B0502020202020204" pitchFamily="34" charset="0"/>
                <a:cs typeface="2  Nazanin" panose="00000400000000000000" pitchFamily="2" charset="-78"/>
              </a:rPr>
              <a:t>وجود مي</a:t>
            </a:r>
            <a:r>
              <a:rPr lang="en-US" sz="2200" b="1" dirty="0">
                <a:solidFill>
                  <a:schemeClr val="bg2">
                    <a:lumMod val="50000"/>
                  </a:schemeClr>
                </a:solidFill>
                <a:effectLst/>
                <a:latin typeface="+mn-cs"/>
                <a:cs typeface="2  Nazanin" panose="00000400000000000000" pitchFamily="2" charset="-78"/>
              </a:rPr>
              <a:t>‌</a:t>
            </a:r>
            <a:r>
              <a:rPr lang="ar-SA" sz="2200" b="1" dirty="0">
                <a:solidFill>
                  <a:schemeClr val="bg2">
                    <a:lumMod val="50000"/>
                  </a:schemeClr>
                </a:solidFill>
                <a:effectLst/>
                <a:latin typeface="Century Gothic" panose="020B0502020202020204" pitchFamily="34" charset="0"/>
                <a:cs typeface="2  Nazanin" panose="00000400000000000000" pitchFamily="2" charset="-78"/>
              </a:rPr>
              <a:t>آيند و اثرات ناگهاني بر محيط دروني و بيروني سازمان مي</a:t>
            </a:r>
            <a:r>
              <a:rPr lang="en-US" sz="2200" b="1" dirty="0">
                <a:solidFill>
                  <a:schemeClr val="bg2">
                    <a:lumMod val="50000"/>
                  </a:schemeClr>
                </a:solidFill>
                <a:effectLst/>
                <a:latin typeface="+mn-cs"/>
                <a:cs typeface="2  Nazanin" panose="00000400000000000000" pitchFamily="2" charset="-78"/>
              </a:rPr>
              <a:t>‌</a:t>
            </a:r>
            <a:r>
              <a:rPr lang="ar-SA" sz="2200" b="1" dirty="0">
                <a:solidFill>
                  <a:schemeClr val="bg2">
                    <a:lumMod val="50000"/>
                  </a:schemeClr>
                </a:solidFill>
                <a:effectLst/>
                <a:latin typeface="Century Gothic" panose="020B0502020202020204" pitchFamily="34" charset="0"/>
                <a:cs typeface="2  Nazanin" panose="00000400000000000000" pitchFamily="2" charset="-78"/>
              </a:rPr>
              <a:t>گذارند. </a:t>
            </a:r>
            <a:endParaRPr lang="fa-IR" sz="2200" b="1" dirty="0">
              <a:solidFill>
                <a:schemeClr val="bg2">
                  <a:lumMod val="50000"/>
                </a:schemeClr>
              </a:solidFill>
              <a:effectLst/>
              <a:latin typeface="Century Gothic" panose="020B0502020202020204" pitchFamily="34" charset="0"/>
              <a:cs typeface="2  Nazanin" panose="00000400000000000000" pitchFamily="2" charset="-78"/>
            </a:endParaRPr>
          </a:p>
          <a:p>
            <a:pPr marL="342900" marR="0" lvl="0" indent="-342900" algn="r" rtl="1" fontAlgn="base">
              <a:lnSpc>
                <a:spcPct val="115000"/>
              </a:lnSpc>
              <a:spcBef>
                <a:spcPts val="0"/>
              </a:spcBef>
              <a:spcAft>
                <a:spcPts val="0"/>
              </a:spcAft>
              <a:buFont typeface="Times New Roman" panose="02020603050405020304" pitchFamily="18" charset="0"/>
              <a:buChar char="•"/>
              <a:tabLst>
                <a:tab pos="457200" algn="l"/>
              </a:tabLst>
            </a:pPr>
            <a:endParaRPr lang="fa-IR" sz="2200" dirty="0">
              <a:solidFill>
                <a:schemeClr val="bg2">
                  <a:lumMod val="50000"/>
                </a:schemeClr>
              </a:solidFill>
              <a:effectLst/>
              <a:latin typeface="Calibri" panose="020F0502020204030204" pitchFamily="34" charset="0"/>
              <a:ea typeface="Calibri" panose="020F0502020204030204" pitchFamily="34" charset="0"/>
              <a:cs typeface="2  Nazanin" panose="00000400000000000000" pitchFamily="2" charset="-78"/>
            </a:endParaRPr>
          </a:p>
          <a:p>
            <a:pPr marL="342900" marR="0" lvl="0" indent="-342900" algn="r" rtl="1" fontAlgn="base">
              <a:lnSpc>
                <a:spcPct val="115000"/>
              </a:lnSpc>
              <a:spcBef>
                <a:spcPts val="0"/>
              </a:spcBef>
              <a:spcAft>
                <a:spcPts val="0"/>
              </a:spcAft>
              <a:buFont typeface="Times New Roman" panose="02020603050405020304" pitchFamily="18" charset="0"/>
              <a:buChar char="•"/>
              <a:tabLst>
                <a:tab pos="457200" algn="l"/>
              </a:tabLst>
            </a:pPr>
            <a:endParaRPr lang="en-US" sz="2200" dirty="0">
              <a:solidFill>
                <a:schemeClr val="bg2">
                  <a:lumMod val="50000"/>
                </a:schemeClr>
              </a:solidFill>
              <a:effectLst/>
              <a:latin typeface="Calibri" panose="020F0502020204030204" pitchFamily="34" charset="0"/>
              <a:ea typeface="Calibri" panose="020F0502020204030204" pitchFamily="34" charset="0"/>
              <a:cs typeface="2  Nazanin" panose="00000400000000000000" pitchFamily="2" charset="-78"/>
            </a:endParaRPr>
          </a:p>
          <a:p>
            <a:pPr marL="342900" marR="0" lvl="0" indent="-342900" algn="r" rtl="1" fontAlgn="base">
              <a:lnSpc>
                <a:spcPct val="115000"/>
              </a:lnSpc>
              <a:spcBef>
                <a:spcPts val="0"/>
              </a:spcBef>
              <a:spcAft>
                <a:spcPts val="0"/>
              </a:spcAft>
              <a:buFont typeface="Times New Roman" panose="02020603050405020304" pitchFamily="18" charset="0"/>
              <a:buChar char="•"/>
              <a:tabLst>
                <a:tab pos="457200" algn="l"/>
              </a:tabLst>
            </a:pPr>
            <a:r>
              <a:rPr lang="ar-SA" sz="2200" b="1" dirty="0">
                <a:solidFill>
                  <a:schemeClr val="bg2">
                    <a:lumMod val="50000"/>
                  </a:schemeClr>
                </a:solidFill>
                <a:effectLst/>
                <a:latin typeface="Century Gothic" panose="020B0502020202020204" pitchFamily="34" charset="0"/>
                <a:cs typeface="2  Nazanin" panose="00000400000000000000" pitchFamily="2" charset="-78"/>
              </a:rPr>
              <a:t>بحرانهاي تدريجي (</a:t>
            </a:r>
            <a:r>
              <a:rPr lang="en-US" sz="2200" b="1" u="sng" dirty="0">
                <a:solidFill>
                  <a:srgbClr val="FF0000"/>
                </a:solidFill>
                <a:effectLst/>
                <a:latin typeface="Century Gothic" panose="020B0502020202020204" pitchFamily="34" charset="0"/>
                <a:cs typeface="2  Nazanin" panose="00000400000000000000" pitchFamily="2" charset="-78"/>
              </a:rPr>
              <a:t>CUMULATIVE CRISES</a:t>
            </a:r>
            <a:r>
              <a:rPr lang="ar-SA" sz="2200" b="1" dirty="0">
                <a:solidFill>
                  <a:schemeClr val="bg2">
                    <a:lumMod val="50000"/>
                  </a:schemeClr>
                </a:solidFill>
                <a:effectLst/>
                <a:latin typeface="Century Gothic" panose="020B0502020202020204" pitchFamily="34" charset="0"/>
                <a:cs typeface="2  Nazanin" panose="00000400000000000000" pitchFamily="2" charset="-78"/>
              </a:rPr>
              <a:t>) </a:t>
            </a:r>
            <a:r>
              <a:rPr lang="fa-IR" sz="2200" b="1" dirty="0">
                <a:solidFill>
                  <a:schemeClr val="bg2">
                    <a:lumMod val="50000"/>
                  </a:schemeClr>
                </a:solidFill>
                <a:effectLst/>
                <a:latin typeface="Century Gothic" panose="020B0502020202020204" pitchFamily="34" charset="0"/>
                <a:cs typeface="2  Nazanin" panose="00000400000000000000" pitchFamily="2" charset="-78"/>
              </a:rPr>
              <a:t>:این نوع بحران</a:t>
            </a:r>
            <a:r>
              <a:rPr lang="ar-SA" sz="2200" b="1" dirty="0">
                <a:solidFill>
                  <a:schemeClr val="bg2">
                    <a:lumMod val="50000"/>
                  </a:schemeClr>
                </a:solidFill>
                <a:effectLst/>
                <a:latin typeface="Century Gothic" panose="020B0502020202020204" pitchFamily="34" charset="0"/>
                <a:cs typeface="2  Nazanin" panose="00000400000000000000" pitchFamily="2" charset="-78"/>
              </a:rPr>
              <a:t> از يكسري مسائل بحران</a:t>
            </a:r>
            <a:r>
              <a:rPr lang="en-US" sz="2200" b="1" dirty="0">
                <a:solidFill>
                  <a:schemeClr val="bg2">
                    <a:lumMod val="50000"/>
                  </a:schemeClr>
                </a:solidFill>
                <a:effectLst/>
                <a:latin typeface="+mn-cs"/>
                <a:cs typeface="2  Nazanin" panose="00000400000000000000" pitchFamily="2" charset="-78"/>
              </a:rPr>
              <a:t>‌</a:t>
            </a:r>
            <a:r>
              <a:rPr lang="ar-SA" sz="2200" b="1" dirty="0">
                <a:solidFill>
                  <a:schemeClr val="bg2">
                    <a:lumMod val="50000"/>
                  </a:schemeClr>
                </a:solidFill>
                <a:effectLst/>
                <a:latin typeface="Century Gothic" panose="020B0502020202020204" pitchFamily="34" charset="0"/>
                <a:cs typeface="2  Nazanin" panose="00000400000000000000" pitchFamily="2" charset="-78"/>
              </a:rPr>
              <a:t>خيز شروع مي</a:t>
            </a:r>
            <a:r>
              <a:rPr lang="en-US" sz="2200" b="1" dirty="0">
                <a:solidFill>
                  <a:schemeClr val="bg2">
                    <a:lumMod val="50000"/>
                  </a:schemeClr>
                </a:solidFill>
                <a:effectLst/>
                <a:latin typeface="+mn-cs"/>
                <a:cs typeface="2  Nazanin" panose="00000400000000000000" pitchFamily="2" charset="-78"/>
              </a:rPr>
              <a:t>‌</a:t>
            </a:r>
            <a:r>
              <a:rPr lang="ar-SA" sz="2200" b="1" dirty="0">
                <a:solidFill>
                  <a:schemeClr val="bg2">
                    <a:lumMod val="50000"/>
                  </a:schemeClr>
                </a:solidFill>
                <a:effectLst/>
                <a:latin typeface="Century Gothic" panose="020B0502020202020204" pitchFamily="34" charset="0"/>
                <a:cs typeface="2  Nazanin" panose="00000400000000000000" pitchFamily="2" charset="-78"/>
              </a:rPr>
              <a:t>شوند و در طول زمان تقويت شده و تا يك سطح آستانه ادامه و سپس بروز پيدا مي</a:t>
            </a:r>
            <a:r>
              <a:rPr lang="en-US" sz="2200" b="1" dirty="0">
                <a:solidFill>
                  <a:schemeClr val="bg2">
                    <a:lumMod val="50000"/>
                  </a:schemeClr>
                </a:solidFill>
                <a:effectLst/>
                <a:latin typeface="+mn-cs"/>
                <a:cs typeface="2  Nazanin" panose="00000400000000000000" pitchFamily="2" charset="-78"/>
              </a:rPr>
              <a:t>‌</a:t>
            </a:r>
            <a:r>
              <a:rPr lang="ar-SA" sz="2200" b="1" dirty="0">
                <a:solidFill>
                  <a:schemeClr val="bg2">
                    <a:lumMod val="50000"/>
                  </a:schemeClr>
                </a:solidFill>
                <a:effectLst/>
                <a:latin typeface="Century Gothic" panose="020B0502020202020204" pitchFamily="34" charset="0"/>
                <a:cs typeface="2  Nazanin" panose="00000400000000000000" pitchFamily="2" charset="-78"/>
              </a:rPr>
              <a:t>كنند. </a:t>
            </a:r>
            <a:endParaRPr lang="en-US" sz="2200" dirty="0">
              <a:solidFill>
                <a:schemeClr val="bg2">
                  <a:lumMod val="50000"/>
                </a:schemeClr>
              </a:solidFill>
              <a:effectLst/>
              <a:latin typeface="Calibri" panose="020F0502020204030204" pitchFamily="34" charset="0"/>
              <a:ea typeface="Calibri" panose="020F0502020204030204" pitchFamily="34" charset="0"/>
              <a:cs typeface="2  Nazanin" panose="00000400000000000000" pitchFamily="2" charset="-78"/>
            </a:endParaRPr>
          </a:p>
          <a:p>
            <a:pPr marL="342900" marR="0" lvl="0" indent="-342900" algn="r" rtl="1" fontAlgn="base">
              <a:spcBef>
                <a:spcPts val="0"/>
              </a:spcBef>
              <a:spcAft>
                <a:spcPts val="0"/>
              </a:spcAft>
              <a:buFont typeface="Times New Roman" panose="02020603050405020304" pitchFamily="18" charset="0"/>
              <a:buChar char="•"/>
              <a:tabLst>
                <a:tab pos="514350" algn="l"/>
              </a:tabLst>
            </a:pPr>
            <a:endParaRPr lang="fa-IR" sz="3600" b="1" kern="0" dirty="0">
              <a:solidFill>
                <a:srgbClr val="000000"/>
              </a:solidFill>
              <a:effectLst/>
              <a:latin typeface="Century Gothic"/>
              <a:ea typeface="+mj-ea"/>
            </a:endParaRPr>
          </a:p>
          <a:p>
            <a:endParaRPr lang="en-US" dirty="0"/>
          </a:p>
        </p:txBody>
      </p:sp>
    </p:spTree>
    <p:extLst>
      <p:ext uri="{BB962C8B-B14F-4D97-AF65-F5344CB8AC3E}">
        <p14:creationId xmlns:p14="http://schemas.microsoft.com/office/powerpoint/2010/main" val="307362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7696200" cy="5638800"/>
          </a:xfrm>
        </p:spPr>
        <p:txBody>
          <a:bodyPr/>
          <a:lstStyle/>
          <a:p>
            <a:pPr marL="0" marR="0" indent="0" algn="r" rtl="1" fontAlgn="base">
              <a:lnSpc>
                <a:spcPct val="115000"/>
              </a:lnSpc>
              <a:spcBef>
                <a:spcPts val="480"/>
              </a:spcBef>
              <a:spcAft>
                <a:spcPts val="0"/>
              </a:spcAft>
              <a:buNone/>
            </a:pPr>
            <a:r>
              <a:rPr lang="fa-IR" dirty="0">
                <a:solidFill>
                  <a:srgbClr val="FF0000"/>
                </a:solidFill>
                <a:effectLst/>
                <a:latin typeface="Cambria" panose="02040503050406030204" pitchFamily="18" charset="0"/>
                <a:ea typeface="Times New Roman" panose="02020603050405020304" pitchFamily="18" charset="0"/>
                <a:cs typeface="B Titr" panose="00000700000000000000" pitchFamily="2" charset="-78"/>
              </a:rPr>
              <a:t>مقایسه بحران های تدریجی و ناگهانی</a:t>
            </a:r>
          </a:p>
          <a:p>
            <a:pPr marL="0" marR="0" indent="0" algn="r" rtl="1" fontAlgn="base">
              <a:lnSpc>
                <a:spcPct val="115000"/>
              </a:lnSpc>
              <a:spcBef>
                <a:spcPts val="480"/>
              </a:spcBef>
              <a:spcAft>
                <a:spcPts val="0"/>
              </a:spcAft>
              <a:buNone/>
            </a:pPr>
            <a:endParaRPr lang="en-US" dirty="0">
              <a:solidFill>
                <a:srgbClr val="FF0000"/>
              </a:solidFill>
              <a:effectLst/>
              <a:latin typeface="Calibri" panose="020F0502020204030204" pitchFamily="34" charset="0"/>
              <a:ea typeface="Calibri" panose="020F0502020204030204" pitchFamily="34" charset="0"/>
              <a:cs typeface="B Titr" panose="00000700000000000000" pitchFamily="2" charset="-78"/>
            </a:endParaRPr>
          </a:p>
          <a:p>
            <a:pPr marL="0" marR="0" indent="0" algn="r" rtl="1" fontAlgn="base">
              <a:lnSpc>
                <a:spcPct val="115000"/>
              </a:lnSpc>
              <a:spcBef>
                <a:spcPts val="480"/>
              </a:spcBef>
              <a:spcAft>
                <a:spcPts val="0"/>
              </a:spcAft>
              <a:buNone/>
            </a:pPr>
            <a:r>
              <a:rPr lang="ar-SA" b="1" dirty="0">
                <a:solidFill>
                  <a:srgbClr val="FF0000"/>
                </a:solidFill>
                <a:effectLst/>
                <a:latin typeface="Century Gothic" panose="020B0502020202020204" pitchFamily="34" charset="0"/>
                <a:cs typeface="2  Nazanin" panose="00000400000000000000" pitchFamily="2" charset="-78"/>
              </a:rPr>
              <a:t>بحرانهاي ناگهاني </a:t>
            </a:r>
            <a:r>
              <a:rPr lang="ar-SA" b="1" dirty="0">
                <a:solidFill>
                  <a:schemeClr val="bg1">
                    <a:lumMod val="95000"/>
                    <a:lumOff val="5000"/>
                  </a:schemeClr>
                </a:solidFill>
                <a:effectLst/>
                <a:latin typeface="Century Gothic" panose="020B0502020202020204" pitchFamily="34" charset="0"/>
                <a:cs typeface="2  Nazanin" panose="00000400000000000000" pitchFamily="2" charset="-78"/>
              </a:rPr>
              <a:t>باسرعت به</a:t>
            </a:r>
            <a:r>
              <a:rPr lang="en-US" b="1" dirty="0">
                <a:solidFill>
                  <a:schemeClr val="bg1">
                    <a:lumMod val="95000"/>
                    <a:lumOff val="5000"/>
                  </a:schemeClr>
                </a:solidFill>
                <a:effectLst/>
                <a:latin typeface="+mn-cs"/>
                <a:cs typeface="2  Nazanin" panose="00000400000000000000" pitchFamily="2" charset="-78"/>
              </a:rPr>
              <a:t>‌</a:t>
            </a:r>
            <a:r>
              <a:rPr lang="ar-SA" b="1" dirty="0">
                <a:solidFill>
                  <a:schemeClr val="bg1">
                    <a:lumMod val="95000"/>
                    <a:lumOff val="5000"/>
                  </a:schemeClr>
                </a:solidFill>
                <a:effectLst/>
                <a:latin typeface="Century Gothic" panose="020B0502020202020204" pitchFamily="34" charset="0"/>
                <a:cs typeface="2  Nazanin" panose="00000400000000000000" pitchFamily="2" charset="-78"/>
              </a:rPr>
              <a:t>وجود مي</a:t>
            </a:r>
            <a:r>
              <a:rPr lang="en-US" b="1" dirty="0">
                <a:solidFill>
                  <a:schemeClr val="bg1">
                    <a:lumMod val="95000"/>
                    <a:lumOff val="5000"/>
                  </a:schemeClr>
                </a:solidFill>
                <a:effectLst/>
                <a:latin typeface="+mn-cs"/>
                <a:cs typeface="2  Nazanin" panose="00000400000000000000" pitchFamily="2" charset="-78"/>
              </a:rPr>
              <a:t>‌</a:t>
            </a:r>
            <a:r>
              <a:rPr lang="ar-SA" b="1" dirty="0">
                <a:solidFill>
                  <a:schemeClr val="bg1">
                    <a:lumMod val="95000"/>
                    <a:lumOff val="5000"/>
                  </a:schemeClr>
                </a:solidFill>
                <a:effectLst/>
                <a:latin typeface="Century Gothic" panose="020B0502020202020204" pitchFamily="34" charset="0"/>
                <a:cs typeface="2  Nazanin" panose="00000400000000000000" pitchFamily="2" charset="-78"/>
              </a:rPr>
              <a:t>آيند ، قابليت پيش بيني كمي دارند ، آشكارند، از يك رويداد مشخص يك</a:t>
            </a:r>
            <a:r>
              <a:rPr lang="en-US" b="1" dirty="0">
                <a:solidFill>
                  <a:schemeClr val="bg1">
                    <a:lumMod val="95000"/>
                    <a:lumOff val="5000"/>
                  </a:schemeClr>
                </a:solidFill>
                <a:effectLst/>
                <a:latin typeface="+mn-cs"/>
                <a:cs typeface="2  Nazanin" panose="00000400000000000000" pitchFamily="2" charset="-78"/>
              </a:rPr>
              <a:t>‌</a:t>
            </a:r>
            <a:r>
              <a:rPr lang="ar-SA" b="1" dirty="0">
                <a:solidFill>
                  <a:schemeClr val="bg1">
                    <a:lumMod val="95000"/>
                    <a:lumOff val="5000"/>
                  </a:schemeClr>
                </a:solidFill>
                <a:effectLst/>
                <a:latin typeface="Century Gothic" panose="020B0502020202020204" pitchFamily="34" charset="0"/>
                <a:cs typeface="2  Nazanin" panose="00000400000000000000" pitchFamily="2" charset="-78"/>
              </a:rPr>
              <a:t>دفعه</a:t>
            </a:r>
            <a:r>
              <a:rPr lang="en-US" b="1" dirty="0">
                <a:solidFill>
                  <a:schemeClr val="bg1">
                    <a:lumMod val="95000"/>
                    <a:lumOff val="5000"/>
                  </a:schemeClr>
                </a:solidFill>
                <a:effectLst/>
                <a:latin typeface="+mn-cs"/>
                <a:cs typeface="2  Nazanin" panose="00000400000000000000" pitchFamily="2" charset="-78"/>
              </a:rPr>
              <a:t>‌</a:t>
            </a:r>
            <a:r>
              <a:rPr lang="ar-SA" b="1" dirty="0">
                <a:solidFill>
                  <a:schemeClr val="bg1">
                    <a:lumMod val="95000"/>
                    <a:lumOff val="5000"/>
                  </a:schemeClr>
                </a:solidFill>
                <a:effectLst/>
                <a:latin typeface="Century Gothic" panose="020B0502020202020204" pitchFamily="34" charset="0"/>
                <a:cs typeface="2  Nazanin" panose="00000400000000000000" pitchFamily="2" charset="-78"/>
              </a:rPr>
              <a:t>اي شروع مي شوند، در يك زمان ثابت به وقوع مي پيوندند، و از عدم انطباق سازمان با يك جنبه يا تعداد كمي از جنبه هاي محيطي حاصل مي شوند.</a:t>
            </a:r>
            <a:endParaRPr lang="en-US" dirty="0">
              <a:solidFill>
                <a:schemeClr val="bg1">
                  <a:lumMod val="95000"/>
                  <a:lumOff val="5000"/>
                </a:schemeClr>
              </a:solidFill>
              <a:effectLst/>
              <a:latin typeface="Calibri" panose="020F0502020204030204" pitchFamily="34" charset="0"/>
              <a:ea typeface="Calibri" panose="020F0502020204030204" pitchFamily="34" charset="0"/>
              <a:cs typeface="2  Nazanin" panose="00000400000000000000" pitchFamily="2" charset="-78"/>
            </a:endParaRPr>
          </a:p>
          <a:p>
            <a:pPr marL="0" marR="0" indent="0" algn="r" rtl="1" fontAlgn="base">
              <a:lnSpc>
                <a:spcPct val="115000"/>
              </a:lnSpc>
              <a:spcBef>
                <a:spcPts val="480"/>
              </a:spcBef>
              <a:spcAft>
                <a:spcPts val="0"/>
              </a:spcAft>
              <a:buNone/>
            </a:pPr>
            <a:r>
              <a:rPr lang="en-US" dirty="0">
                <a:solidFill>
                  <a:schemeClr val="bg1">
                    <a:lumMod val="95000"/>
                    <a:lumOff val="5000"/>
                  </a:schemeClr>
                </a:solidFill>
                <a:effectLst/>
                <a:latin typeface="Times New Roman" panose="02020603050405020304" pitchFamily="18" charset="0"/>
                <a:ea typeface="Times New Roman" panose="02020603050405020304" pitchFamily="18" charset="0"/>
                <a:cs typeface="2  Nazanin" panose="00000400000000000000" pitchFamily="2" charset="-78"/>
              </a:rPr>
              <a:t> </a:t>
            </a:r>
            <a:endParaRPr lang="fa-IR" dirty="0">
              <a:solidFill>
                <a:schemeClr val="bg1">
                  <a:lumMod val="95000"/>
                  <a:lumOff val="5000"/>
                </a:schemeClr>
              </a:solidFill>
              <a:effectLst/>
              <a:latin typeface="Times New Roman" panose="02020603050405020304" pitchFamily="18" charset="0"/>
              <a:ea typeface="Times New Roman" panose="02020603050405020304" pitchFamily="18" charset="0"/>
              <a:cs typeface="2  Nazanin" panose="00000400000000000000" pitchFamily="2" charset="-78"/>
            </a:endParaRPr>
          </a:p>
          <a:p>
            <a:pPr marL="0" marR="0" indent="0" algn="r" rtl="1" fontAlgn="base">
              <a:lnSpc>
                <a:spcPct val="115000"/>
              </a:lnSpc>
              <a:spcBef>
                <a:spcPts val="480"/>
              </a:spcBef>
              <a:spcAft>
                <a:spcPts val="0"/>
              </a:spcAft>
              <a:buNone/>
            </a:pPr>
            <a:endParaRPr lang="en-US" dirty="0">
              <a:solidFill>
                <a:schemeClr val="bg1">
                  <a:lumMod val="95000"/>
                  <a:lumOff val="5000"/>
                </a:schemeClr>
              </a:solidFill>
              <a:effectLst/>
              <a:latin typeface="Calibri" panose="020F0502020204030204" pitchFamily="34" charset="0"/>
              <a:ea typeface="Calibri" panose="020F0502020204030204" pitchFamily="34" charset="0"/>
              <a:cs typeface="2  Nazanin" panose="00000400000000000000" pitchFamily="2" charset="-78"/>
            </a:endParaRPr>
          </a:p>
          <a:p>
            <a:pPr marL="0" marR="0" indent="0" algn="r" rtl="1" fontAlgn="base">
              <a:spcBef>
                <a:spcPts val="0"/>
              </a:spcBef>
              <a:spcAft>
                <a:spcPts val="0"/>
              </a:spcAft>
              <a:buNone/>
            </a:pPr>
            <a:r>
              <a:rPr lang="fa-IR" b="1" dirty="0">
                <a:solidFill>
                  <a:schemeClr val="bg1">
                    <a:lumMod val="95000"/>
                    <a:lumOff val="5000"/>
                  </a:schemeClr>
                </a:solidFill>
                <a:effectLst/>
                <a:latin typeface="Century Gothic" panose="020B0502020202020204" pitchFamily="34" charset="0"/>
                <a:cs typeface="2  Nazanin" panose="00000400000000000000" pitchFamily="2" charset="-78"/>
              </a:rPr>
              <a:t>    </a:t>
            </a:r>
            <a:r>
              <a:rPr lang="ar-SA" b="1" kern="1200" dirty="0">
                <a:solidFill>
                  <a:schemeClr val="bg1">
                    <a:lumMod val="95000"/>
                    <a:lumOff val="5000"/>
                  </a:schemeClr>
                </a:solidFill>
                <a:effectLst/>
                <a:latin typeface="Arial" panose="020B0604020202020204" pitchFamily="34" charset="0"/>
                <a:cs typeface="2  Nazanin" panose="00000400000000000000" pitchFamily="2" charset="-78"/>
              </a:rPr>
              <a:t>در مقايسه، </a:t>
            </a:r>
            <a:r>
              <a:rPr lang="ar-SA" b="1" kern="1200" dirty="0">
                <a:solidFill>
                  <a:srgbClr val="FF0000"/>
                </a:solidFill>
                <a:effectLst/>
                <a:latin typeface="Arial" panose="020B0604020202020204" pitchFamily="34" charset="0"/>
                <a:cs typeface="2  Nazanin" panose="00000400000000000000" pitchFamily="2" charset="-78"/>
              </a:rPr>
              <a:t>بحرانهاي تدريجي </a:t>
            </a:r>
            <a:r>
              <a:rPr lang="ar-SA" b="1" kern="1200" dirty="0">
                <a:solidFill>
                  <a:schemeClr val="bg1">
                    <a:lumMod val="95000"/>
                    <a:lumOff val="5000"/>
                  </a:schemeClr>
                </a:solidFill>
                <a:effectLst/>
                <a:latin typeface="Arial" panose="020B0604020202020204" pitchFamily="34" charset="0"/>
                <a:cs typeface="2  Nazanin" panose="00000400000000000000" pitchFamily="2" charset="-78"/>
              </a:rPr>
              <a:t>،به صورت تدريجي و تجمعي به وجود مي آيند، قابليت پيش بيني زيادي دارند، واضح و روشن نيستند، نقطه شروع آنها از يك سطح آستانه است، با گذشت زمان احتمال وقوع آنها بيشتر مي شود و از عدم انطباق سازمان با چندين جنبه از محيط به وجود مي آيند .</a:t>
            </a:r>
            <a:endParaRPr lang="en-US" dirty="0">
              <a:solidFill>
                <a:schemeClr val="bg1">
                  <a:lumMod val="95000"/>
                  <a:lumOff val="5000"/>
                </a:schemeClr>
              </a:solidFill>
              <a:effectLst/>
              <a:latin typeface="Times New Roman" panose="02020603050405020304" pitchFamily="18" charset="0"/>
              <a:ea typeface="Times New Roman" panose="02020603050405020304" pitchFamily="18" charset="0"/>
              <a:cs typeface="2  Nazanin" panose="00000400000000000000" pitchFamily="2" charset="-78"/>
            </a:endParaRPr>
          </a:p>
          <a:p>
            <a:pPr marL="0" marR="0" indent="0" algn="r" rtl="1" fontAlgn="base">
              <a:lnSpc>
                <a:spcPct val="115000"/>
              </a:lnSpc>
              <a:spcBef>
                <a:spcPts val="480"/>
              </a:spcBef>
              <a:spcAft>
                <a:spcPts val="0"/>
              </a:spcAft>
              <a:buNone/>
            </a:pPr>
            <a:r>
              <a:rPr lang="fa-IR" b="1" dirty="0">
                <a:solidFill>
                  <a:schemeClr val="bg1">
                    <a:lumMod val="95000"/>
                    <a:lumOff val="5000"/>
                  </a:schemeClr>
                </a:solidFill>
                <a:effectLst/>
                <a:latin typeface="Century Gothic" panose="020B0502020202020204" pitchFamily="34" charset="0"/>
                <a:cs typeface="2  Nazanin" panose="00000400000000000000" pitchFamily="2" charset="-78"/>
              </a:rPr>
              <a:t>        </a:t>
            </a:r>
            <a:endParaRPr lang="en-US" dirty="0">
              <a:solidFill>
                <a:schemeClr val="bg1">
                  <a:lumMod val="95000"/>
                  <a:lumOff val="5000"/>
                </a:schemeClr>
              </a:solidFill>
              <a:effectLst/>
              <a:latin typeface="Calibri" panose="020F0502020204030204" pitchFamily="34" charset="0"/>
              <a:ea typeface="Calibri" panose="020F0502020204030204" pitchFamily="34" charset="0"/>
              <a:cs typeface="2  Nazanin" panose="00000400000000000000" pitchFamily="2" charset="-78"/>
            </a:endParaRPr>
          </a:p>
          <a:p>
            <a:endParaRPr lang="fa-IR" dirty="0">
              <a:solidFill>
                <a:schemeClr val="accent6"/>
              </a:solidFill>
            </a:endParaRPr>
          </a:p>
        </p:txBody>
      </p:sp>
    </p:spTree>
    <p:extLst>
      <p:ext uri="{BB962C8B-B14F-4D97-AF65-F5344CB8AC3E}">
        <p14:creationId xmlns:p14="http://schemas.microsoft.com/office/powerpoint/2010/main" val="387703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7F7AB36-4E7E-448B-BE07-7107233BEA5A}"/>
              </a:ext>
            </a:extLst>
          </p:cNvPr>
          <p:cNvSpPr>
            <a:spLocks noGrp="1"/>
          </p:cNvSpPr>
          <p:nvPr>
            <p:ph idx="1"/>
          </p:nvPr>
        </p:nvSpPr>
        <p:spPr>
          <a:xfrm>
            <a:off x="1905000" y="838200"/>
            <a:ext cx="6554867" cy="1295400"/>
          </a:xfrm>
        </p:spPr>
        <p:txBody>
          <a:bodyPr/>
          <a:lstStyle/>
          <a:p>
            <a:r>
              <a:rPr kumimoji="0" lang="fa-IR" altLang="en-US" sz="3600" b="0" i="0" u="none" strike="noStrike" kern="0" cap="none" spc="0" normalizeH="0" baseline="0" noProof="0" dirty="0">
                <a:ln>
                  <a:noFill/>
                </a:ln>
                <a:solidFill>
                  <a:srgbClr val="FF0000"/>
                </a:solidFill>
                <a:effectLst/>
                <a:uLnTx/>
                <a:uFillTx/>
                <a:latin typeface="Century Gothic"/>
                <a:ea typeface="+mj-ea"/>
                <a:cs typeface="B Titr" panose="00000700000000000000" pitchFamily="2" charset="-78"/>
              </a:rPr>
              <a:t>مدیریت بحران در کتابخانه</a:t>
            </a:r>
            <a:endParaRPr lang="en-US" dirty="0">
              <a:solidFill>
                <a:srgbClr val="FF0000"/>
              </a:solidFill>
              <a:cs typeface="B Titr" panose="00000700000000000000" pitchFamily="2" charset="-78"/>
            </a:endParaRPr>
          </a:p>
        </p:txBody>
      </p:sp>
      <p:sp>
        <p:nvSpPr>
          <p:cNvPr id="11" name="TextBox 10">
            <a:extLst>
              <a:ext uri="{FF2B5EF4-FFF2-40B4-BE49-F238E27FC236}">
                <a16:creationId xmlns:a16="http://schemas.microsoft.com/office/drawing/2014/main" id="{D0EA5390-8CEB-4338-A4A1-A5FBDE0D3D0F}"/>
              </a:ext>
            </a:extLst>
          </p:cNvPr>
          <p:cNvSpPr txBox="1"/>
          <p:nvPr/>
        </p:nvSpPr>
        <p:spPr>
          <a:xfrm>
            <a:off x="304800" y="2743200"/>
            <a:ext cx="6554867" cy="1569660"/>
          </a:xfrm>
          <a:prstGeom prst="rect">
            <a:avLst/>
          </a:prstGeom>
          <a:noFill/>
        </p:spPr>
        <p:txBody>
          <a:bodyPr wrap="square">
            <a:spAutoFit/>
          </a:bodyPr>
          <a:lstStyle/>
          <a:p>
            <a:pPr marL="0" marR="0" lvl="0" indent="0" algn="r" defTabSz="914400" rtl="0" eaLnBrk="0" fontAlgn="base" latinLnBrk="0" hangingPunct="0">
              <a:lnSpc>
                <a:spcPct val="100000"/>
              </a:lnSpc>
              <a:spcBef>
                <a:spcPct val="20000"/>
              </a:spcBef>
              <a:spcAft>
                <a:spcPct val="0"/>
              </a:spcAft>
              <a:buClrTx/>
              <a:buSzTx/>
              <a:buFontTx/>
              <a:buNone/>
              <a:tabLst/>
              <a:defRPr/>
            </a:pPr>
            <a:r>
              <a:rPr kumimoji="0" lang="fa-IR" altLang="en-US" sz="2400" b="0" i="0" u="none" strike="noStrike" kern="0" cap="none" spc="0" normalizeH="0" baseline="0" noProof="0" dirty="0">
                <a:ln>
                  <a:noFill/>
                </a:ln>
                <a:solidFill>
                  <a:srgbClr val="000000"/>
                </a:solidFill>
                <a:effectLst/>
                <a:uLnTx/>
                <a:uFillTx/>
                <a:latin typeface="Century Gothic"/>
                <a:ea typeface="+mn-ea"/>
                <a:cs typeface="2  Nazanin" pitchFamily="2" charset="0"/>
              </a:rPr>
              <a:t>كتابخانه ها، به عنوان نهادهاي فرهنگي و اجتماعي كشور كـه عهده دار نقش محـوري تـامين اطلاعـات هسـتند، در زمينـه مديريت بحران و مقابله با بلاياي طبيعي نيز از جايگاه ارزشي خاصي برخوردارند.</a:t>
            </a:r>
          </a:p>
        </p:txBody>
      </p:sp>
    </p:spTree>
    <p:extLst>
      <p:ext uri="{BB962C8B-B14F-4D97-AF65-F5344CB8AC3E}">
        <p14:creationId xmlns:p14="http://schemas.microsoft.com/office/powerpoint/2010/main" val="1538726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8A02AB7-C40A-47EE-997C-D0B2C3D8BA10}"/>
              </a:ext>
            </a:extLst>
          </p:cNvPr>
          <p:cNvSpPr txBox="1"/>
          <p:nvPr/>
        </p:nvSpPr>
        <p:spPr>
          <a:xfrm>
            <a:off x="1219200" y="2305616"/>
            <a:ext cx="6477000" cy="2816156"/>
          </a:xfrm>
          <a:prstGeom prst="rect">
            <a:avLst/>
          </a:prstGeom>
          <a:noFill/>
        </p:spPr>
        <p:txBody>
          <a:bodyPr wrap="square">
            <a:spAutoFit/>
          </a:bodyPr>
          <a:lstStyle/>
          <a:p>
            <a:pPr marL="0" marR="0" lvl="0" indent="0" algn="r" defTabSz="914400" rtl="1" eaLnBrk="0" fontAlgn="base" latinLnBrk="0" hangingPunct="0">
              <a:lnSpc>
                <a:spcPct val="150000"/>
              </a:lnSpc>
              <a:spcBef>
                <a:spcPct val="20000"/>
              </a:spcBef>
              <a:spcAft>
                <a:spcPct val="0"/>
              </a:spcAft>
              <a:buClrTx/>
              <a:buSzTx/>
              <a:buFontTx/>
              <a:buNone/>
              <a:tabLst/>
              <a:defRPr/>
            </a:pPr>
            <a:r>
              <a:rPr kumimoji="0" lang="fa-IR" altLang="en-US" b="0" i="0" u="none" strike="noStrike" kern="0" cap="none" spc="0" normalizeH="0" baseline="0" noProof="0" dirty="0">
                <a:ln>
                  <a:noFill/>
                </a:ln>
                <a:solidFill>
                  <a:srgbClr val="000000"/>
                </a:solidFill>
                <a:effectLst/>
                <a:uLnTx/>
                <a:uFillTx/>
                <a:latin typeface="Century Gothic"/>
                <a:ea typeface="+mn-ea"/>
                <a:cs typeface="2  Nazanin" pitchFamily="2" charset="0"/>
              </a:rPr>
              <a:t>كتابخانه هاي علوم پزشكي به مثابه قلب تپنده نظام سلامت كشور، عهده دار انتقال اطلاعات مناسب و به هنگام به شريانهاي جامعه هستند. بنـابراين در حوزه مديريت بحرانهاي طبيعي مانند زلزله و سيل و ،... حائز نقش محوري و اساسـي هسـتند؛ لـذا بايسـتي در رويـارويي بـا چنـين بحـران هـايي بتواننـد مقتدارانه عمل كنند. </a:t>
            </a:r>
            <a:endParaRPr kumimoji="0" lang="en-US" altLang="en-US" b="0" i="0" u="none" strike="noStrike" kern="0" cap="none" spc="0" normalizeH="0" baseline="0" noProof="0" dirty="0">
              <a:ln>
                <a:noFill/>
              </a:ln>
              <a:solidFill>
                <a:srgbClr val="000000"/>
              </a:solidFill>
              <a:effectLst/>
              <a:uLnTx/>
              <a:uFillTx/>
              <a:latin typeface="Century Gothic"/>
              <a:ea typeface="+mn-ea"/>
              <a:cs typeface="2  Nazanin" pitchFamily="2" charset="0"/>
            </a:endParaRPr>
          </a:p>
        </p:txBody>
      </p:sp>
    </p:spTree>
    <p:extLst>
      <p:ext uri="{BB962C8B-B14F-4D97-AF65-F5344CB8AC3E}">
        <p14:creationId xmlns:p14="http://schemas.microsoft.com/office/powerpoint/2010/main" val="366207928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3067</TotalTime>
  <Words>1510</Words>
  <Application>Microsoft Office PowerPoint</Application>
  <PresentationFormat>On-screen Show (4:3)</PresentationFormat>
  <Paragraphs>60</Paragraphs>
  <Slides>16</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18</vt:lpstr>
      <vt:lpstr>Arial</vt:lpstr>
      <vt:lpstr>BYekan</vt:lpstr>
      <vt:lpstr>Calibri</vt:lpstr>
      <vt:lpstr>Calibri Light</vt:lpstr>
      <vt:lpstr>Cambria</vt:lpstr>
      <vt:lpstr>Century Gothic</vt:lpstr>
      <vt:lpstr>Times New Roman</vt:lpstr>
      <vt:lpstr>vazir</vt:lpstr>
      <vt:lpstr>Wingdings 3</vt:lpstr>
      <vt:lpstr>Slice</vt:lpstr>
      <vt:lpstr>PowerPoint Presentation</vt:lpstr>
      <vt:lpstr>PowerPoint Presentation</vt:lpstr>
      <vt:lpstr>  </vt:lpstr>
      <vt:lpstr>حادثه‌اي كه به طور طبيعي و يا توسط بشر ،به طور ناگهاني و يا به صورت فزاينده به وجود آيد؛و سختي و مشقتي را به جامعه انساني تحميل نمايد كه جهت برطرف كردن آن نياز به اقدامات اساسي و فوق‌العاده باشد.   کلارک بحران را رویدادی بدون برنامه می داند که باعث وارد آمدن صدمه یا حتی مرگ کارکنان ، مشتریان یا مردم جامعه و ورشکستگی یا ایحاد وقفه در عملیات سازمان شود و خسارات فیزیکی یا محیطی به دنبال داشته باشد ، و جایگاه مالی سازمان و یا تصور عامه مردم از کارگزاران یا سازمان را تهدید کند.  </vt:lpstr>
      <vt:lpstr>   مديريت بحران، علمي كاربردي است كه به وسيله مشاهده سيستماتيك بحران‌ها و تجزيه و تحليل آنها در جستجوي     يافتن ابزاري است كه به وسيله آنها بتوان از بروز بحران‌ها، پيشگيري نمود؛ و يا در صورت بروز آن، در خصوص كاهش اثرات آن، آمادگي لازم، امداد رساني سريع، و به بهبودي اوضاع اقدام نمود.  </vt:lpstr>
      <vt:lpstr>PowerPoint Presentation</vt:lpstr>
      <vt:lpstr>PowerPoint Presentation</vt:lpstr>
      <vt:lpstr>PowerPoint Presentation</vt:lpstr>
      <vt:lpstr>PowerPoint Presentation</vt:lpstr>
      <vt:lpstr>PowerPoint Presentation</vt:lpstr>
      <vt:lpstr>اگر مديريت بحران را برنامه‌ريزي براي كنترل بحران تعريف كنيم در آن صورت چهار مرحله را براي برنامه‌ريزي براي كنترل بحران بايد به انجام رساند:    </vt:lpstr>
      <vt:lpstr>ب ـ تهيه برنامه اقتضايي براي مواجهه با بحران</vt:lpstr>
      <vt:lpstr>ج ـ تشكيل تيم مديريت بحران و آموزش نيروي انساني </vt:lpstr>
      <vt:lpstr>د ـ تكميل برنامه‌ها از طريق اجراي آزمايشي </vt:lpstr>
      <vt:lpstr> Eden و Matthews، در پژوهشــي بــا عنــوان «مــديريت بحران در كتابخانه ها»، بر اساس يافته هاي مقدماتي پـروژهاي يكساله در كتابخانه هاي انگلستان، به بررسي مديريت بحـران در آنها پرداختند. بدين منظور بـا لحـاظ كـردن 30 سـازمان داخل و خارج از كتابخانه، 62 برنامه بحران در اين سازمانهـا را، با تاكيد بر نقش محوري برنامـه كنتـرل بحـران مكتـوب، بررسي نمودند. پژوهشگران وجـود چنـين برنامـه هـايي را، بـا ارزيـابي ريسـكهـا، بازديـد مـنظم سـاختمان و تجهيـزات، شناسايي و استفاده از مشاوره متخصصين، برنامه هاي آموزش كاركنان و برنامه ريزي احتمالي براي خدمات موقـت و انبـار و ذخيره سازي، مورد تاكيد قرار دادند.  آنها به اين نتيجه رسيدند كه براي بهبود اقدامات مديريت بحران، توجه بـه موضـوعاتي مانند، انتخاب دقيق مسؤولان مديريت بحران و مشاوره دهـي به كاركنان در پي وقـوع يـك بـلا، ضـروري بـوده و رعايـت مسايل زيـر را در مواجهـه بـا بحـران لازم دانسـتند: بررسـي پوشش بيمه حوادث؛ نصب و راهاندازي سيستمهاي تشـخيص و اطفاء آتش</vt:lpstr>
      <vt:lpstr>نتيجه گيري</vt:lpstr>
    </vt:vector>
  </TitlesOfParts>
  <Company>Moorche 30 DVDs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MRT www.Win2Farsi.com</dc:creator>
  <cp:lastModifiedBy>lib</cp:lastModifiedBy>
  <cp:revision>377</cp:revision>
  <dcterms:created xsi:type="dcterms:W3CDTF">2016-03-03T10:02:56Z</dcterms:created>
  <dcterms:modified xsi:type="dcterms:W3CDTF">2023-10-23T10:08:01Z</dcterms:modified>
</cp:coreProperties>
</file>